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159452-7FDA-4F1F-9B41-10DB2F17492F}">
  <a:tblStyle styleId="{3A159452-7FDA-4F1F-9B41-10DB2F17492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22" Type="http://schemas.openxmlformats.org/officeDocument/2006/relationships/slide" Target="slides/slide15.xml"/><Relationship Id="rId10" Type="http://schemas.openxmlformats.org/officeDocument/2006/relationships/slide" Target="slides/slide3.xml"/><Relationship Id="rId21" Type="http://schemas.openxmlformats.org/officeDocument/2006/relationships/slide" Target="slides/slide14.xml"/><Relationship Id="rId13" Type="http://schemas.openxmlformats.org/officeDocument/2006/relationships/slide" Target="slides/slide6.xml"/><Relationship Id="rId24" Type="http://schemas.openxmlformats.org/officeDocument/2006/relationships/slide" Target="slides/slide17.xml"/><Relationship Id="rId12" Type="http://schemas.openxmlformats.org/officeDocument/2006/relationships/slide" Target="slides/slide5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c7f90227c5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c7f90227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7f9022802_2_30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c7f9022802_2_30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c7f90227c5_0_3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c7f90227c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7f90227c5_0_33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c7f90227c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c7f9022802_2_38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c7f9022802_2_38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7f90227c5_0_39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7f90227c5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c7f9022802_2_47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c7f9022802_2_47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c7f90227c5_0_45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c7f90227c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c7f9022802_2_56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c7f9022802_2_56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7f90227c5_0_3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7f90227c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c7f90227c5_0_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c7f90227c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7f9022802_2_7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c7f9022802_2_7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7f90227c5_0_12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7f90227c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c7f90227c5_0_15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c7f90227c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c7f9022802_2_20:notes"/>
          <p:cNvSpPr txBox="1"/>
          <p:nvPr>
            <p:ph idx="1" type="body"/>
          </p:nvPr>
        </p:nvSpPr>
        <p:spPr>
          <a:xfrm>
            <a:off x="686360" y="4400262"/>
            <a:ext cx="5485280" cy="3600738"/>
          </a:xfrm>
          <a:prstGeom prst="rect">
            <a:avLst/>
          </a:prstGeom>
        </p:spPr>
        <p:txBody>
          <a:bodyPr anchorCtr="0" anchor="t" bIns="81475" lIns="81475" spcFirstLastPara="1" rIns="81475" wrap="square" tIns="81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c7f9022802_2_20:notes"/>
          <p:cNvSpPr/>
          <p:nvPr>
            <p:ph idx="2" type="sldImg"/>
          </p:nvPr>
        </p:nvSpPr>
        <p:spPr>
          <a:xfrm>
            <a:off x="2271993" y="1143000"/>
            <a:ext cx="2314015" cy="308552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c7f90227c5_0_21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c7f90227c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7f90227c5_0_24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7f90227c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534359" y="535527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534359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34359" y="535527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21"/>
              <a:buFont typeface="Calibri"/>
              <a:buNone/>
              <a:defRPr b="0" i="0" sz="34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34359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6776" lvl="0" marL="457200" marR="0" rtl="0" algn="l">
              <a:lnSpc>
                <a:spcPct val="90000"/>
              </a:lnSpc>
              <a:spcBef>
                <a:spcPts val="778"/>
              </a:spcBef>
              <a:spcAft>
                <a:spcPts val="0"/>
              </a:spcAft>
              <a:buClr>
                <a:schemeClr val="dk1"/>
              </a:buClr>
              <a:buSzPts val="2176"/>
              <a:buFont typeface="Arial"/>
              <a:buChar char="•"/>
              <a:defRPr b="0" i="0" sz="217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7091" lvl="1" marL="9144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866"/>
              <a:buFont typeface="Arial"/>
              <a:buChar char="•"/>
              <a:defRPr b="0" i="0" sz="18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7342" lvl="2" marL="13716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555"/>
              <a:buFont typeface="Arial"/>
              <a:buChar char="•"/>
              <a:defRPr b="0" i="0" sz="155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436" lvl="3" marL="18288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436" lvl="4" marL="22860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436" lvl="5" marL="27432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436" lvl="6" marL="32004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436" lvl="7" marL="36576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436" lvl="8" marL="4114800" marR="0" rtl="0" algn="l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ts val="1399"/>
              <a:buFont typeface="Arial"/>
              <a:buChar char="•"/>
              <a:defRPr b="0" i="0" sz="13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135" name="Google Shape;135;p25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Beetles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5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3</a:t>
            </a:r>
            <a:endParaRPr/>
          </a:p>
        </p:txBody>
      </p:sp>
      <p:sp>
        <p:nvSpPr>
          <p:cNvPr id="137" name="Google Shape;137;p25"/>
          <p:cNvSpPr txBox="1"/>
          <p:nvPr/>
        </p:nvSpPr>
        <p:spPr>
          <a:xfrm>
            <a:off x="749300" y="1694064"/>
            <a:ext cx="6273800" cy="7614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To which order of insects do beetles belong?</a:t>
            </a:r>
            <a:endParaRPr/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Why are beetles’ eating habits harmful? </a:t>
            </a:r>
            <a:endParaRPr/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How are beetles helpful? </a:t>
            </a:r>
            <a:endParaRPr/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Describe the life cycle of a beetle.</a:t>
            </a:r>
            <a:endParaRPr/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the names of different types of beetles found in the world.</a:t>
            </a:r>
            <a:endParaRPr/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rabicPeriod"/>
            </a:pPr>
            <a:r>
              <a:rPr lang="en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Match the name of the insect to each clue.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long, slender insect that jumps and clicks	</a:t>
            </a:r>
            <a:endParaRPr/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have round orange bodies with black spots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light up during mating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feed on animal dung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eat tadpoles, snails, and some small fish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look like ear wigs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3" marL="6858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Calibri"/>
              <a:buAutoNum type="alphaLcParenR"/>
            </a:pPr>
            <a:r>
              <a:rPr b="0" i="0" lang="en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hide during the day and come out at night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4903850" y="2120900"/>
            <a:ext cx="21021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1102775" y="2990450"/>
            <a:ext cx="59031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5"/>
          <p:cNvSpPr txBox="1"/>
          <p:nvPr/>
        </p:nvSpPr>
        <p:spPr>
          <a:xfrm>
            <a:off x="1102775" y="4062250"/>
            <a:ext cx="59031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1102775" y="5134050"/>
            <a:ext cx="59031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5"/>
          <p:cNvSpPr txBox="1"/>
          <p:nvPr/>
        </p:nvSpPr>
        <p:spPr>
          <a:xfrm>
            <a:off x="1102775" y="6408150"/>
            <a:ext cx="59031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5085225" y="7043525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A)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/>
          <p:nvPr/>
        </p:nvSpPr>
        <p:spPr>
          <a:xfrm>
            <a:off x="5085225" y="7376438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B)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5085225" y="7709350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C)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5"/>
          <p:cNvSpPr txBox="1"/>
          <p:nvPr/>
        </p:nvSpPr>
        <p:spPr>
          <a:xfrm>
            <a:off x="5085225" y="8055250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D)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5085225" y="8388163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E)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5085225" y="8721075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F)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5085225" y="9053975"/>
            <a:ext cx="23856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Calibri"/>
                <a:ea typeface="Calibri"/>
                <a:cs typeface="Calibri"/>
                <a:sym typeface="Calibri"/>
              </a:rPr>
              <a:t>G)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8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164" name="Google Shape;164;p28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Moths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8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4</a:t>
            </a:r>
            <a:endParaRPr/>
          </a:p>
        </p:txBody>
      </p:sp>
      <p:sp>
        <p:nvSpPr>
          <p:cNvPr id="166" name="Google Shape;166;p28"/>
          <p:cNvSpPr txBox="1"/>
          <p:nvPr/>
        </p:nvSpPr>
        <p:spPr>
          <a:xfrm>
            <a:off x="679450" y="1808018"/>
            <a:ext cx="6413500" cy="6854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-342900" lvl="0" marL="34417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10 facts about moths below.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137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0" marL="34417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To what order of insects do moths belong?</a:t>
            </a:r>
            <a:endParaRPr/>
          </a:p>
          <a:p>
            <a:pPr indent="-342900" lvl="0" marL="34417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the ways that moths are different from butterflies.</a:t>
            </a:r>
            <a:endParaRPr/>
          </a:p>
          <a:p>
            <a:pPr indent="-254000" lvl="0" marL="34417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417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ways that moths are similar to butterflies.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2600" y="587169"/>
            <a:ext cx="1310077" cy="110689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/>
          <p:nvPr/>
        </p:nvSpPr>
        <p:spPr>
          <a:xfrm>
            <a:off x="1674100" y="2428550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8"/>
          <p:cNvSpPr txBox="1"/>
          <p:nvPr/>
        </p:nvSpPr>
        <p:spPr>
          <a:xfrm>
            <a:off x="1674100" y="2737700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8"/>
          <p:cNvSpPr txBox="1"/>
          <p:nvPr/>
        </p:nvSpPr>
        <p:spPr>
          <a:xfrm>
            <a:off x="1674100" y="3046882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/>
          <p:nvPr/>
        </p:nvSpPr>
        <p:spPr>
          <a:xfrm>
            <a:off x="1674100" y="3356050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1674100" y="3679152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8"/>
          <p:cNvSpPr txBox="1"/>
          <p:nvPr/>
        </p:nvSpPr>
        <p:spPr>
          <a:xfrm>
            <a:off x="1674100" y="4002267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8"/>
          <p:cNvSpPr txBox="1"/>
          <p:nvPr/>
        </p:nvSpPr>
        <p:spPr>
          <a:xfrm>
            <a:off x="1674100" y="4343134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1674100" y="4648472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1674100" y="5007127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8"/>
          <p:cNvSpPr txBox="1"/>
          <p:nvPr/>
        </p:nvSpPr>
        <p:spPr>
          <a:xfrm>
            <a:off x="1674100" y="5399131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8"/>
          <p:cNvSpPr txBox="1"/>
          <p:nvPr/>
        </p:nvSpPr>
        <p:spPr>
          <a:xfrm>
            <a:off x="1121650" y="6250081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8"/>
          <p:cNvSpPr txBox="1"/>
          <p:nvPr/>
        </p:nvSpPr>
        <p:spPr>
          <a:xfrm>
            <a:off x="1121650" y="6967381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1121650" y="8262781"/>
            <a:ext cx="52650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191" name="Google Shape;191;p30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</a:t>
            </a:r>
            <a:r>
              <a:rPr b="1" lang="en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Grasshopper</a:t>
            </a: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0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</a:t>
            </a: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679450" y="1808018"/>
            <a:ext cx="6413500" cy="6537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six facts that you learned about grasshoppers.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54000" lvl="3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Why are grasshoppers harmful insects?</a:t>
            </a:r>
            <a:endParaRPr/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Describe how a female grasshopper lays her eggs.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the names of the grasshopper’s enemies.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8595" y="2165774"/>
            <a:ext cx="2072529" cy="122530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0"/>
          <p:cNvSpPr txBox="1"/>
          <p:nvPr/>
        </p:nvSpPr>
        <p:spPr>
          <a:xfrm>
            <a:off x="1649750" y="25912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0"/>
          <p:cNvSpPr txBox="1"/>
          <p:nvPr/>
        </p:nvSpPr>
        <p:spPr>
          <a:xfrm>
            <a:off x="1649750" y="30103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0"/>
          <p:cNvSpPr txBox="1"/>
          <p:nvPr/>
        </p:nvSpPr>
        <p:spPr>
          <a:xfrm>
            <a:off x="1649750" y="34294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0"/>
          <p:cNvSpPr txBox="1"/>
          <p:nvPr/>
        </p:nvSpPr>
        <p:spPr>
          <a:xfrm>
            <a:off x="1649750" y="38485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0"/>
          <p:cNvSpPr txBox="1"/>
          <p:nvPr/>
        </p:nvSpPr>
        <p:spPr>
          <a:xfrm>
            <a:off x="1649750" y="42676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0"/>
          <p:cNvSpPr txBox="1"/>
          <p:nvPr/>
        </p:nvSpPr>
        <p:spPr>
          <a:xfrm>
            <a:off x="1649750" y="4686763"/>
            <a:ext cx="36087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0"/>
          <p:cNvSpPr txBox="1"/>
          <p:nvPr/>
        </p:nvSpPr>
        <p:spPr>
          <a:xfrm>
            <a:off x="944900" y="5848813"/>
            <a:ext cx="60471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30"/>
          <p:cNvSpPr txBox="1"/>
          <p:nvPr/>
        </p:nvSpPr>
        <p:spPr>
          <a:xfrm>
            <a:off x="944900" y="6902413"/>
            <a:ext cx="60471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30"/>
          <p:cNvSpPr txBox="1"/>
          <p:nvPr/>
        </p:nvSpPr>
        <p:spPr>
          <a:xfrm>
            <a:off x="944900" y="8268163"/>
            <a:ext cx="60471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2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214" name="Google Shape;214;p32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</a:t>
            </a:r>
            <a:r>
              <a:rPr b="1" lang="en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Crickets</a:t>
            </a:r>
            <a:endParaRPr b="1" i="0" sz="28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2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</a:t>
            </a: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679450" y="1808018"/>
            <a:ext cx="6413500" cy="62914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To which insect order do crickets belong?</a:t>
            </a:r>
            <a:endParaRPr/>
          </a:p>
          <a:p>
            <a:pPr indent="0" lvl="2" marL="1143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What other insect also belongs to the same order?</a:t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How are crickets different from grasshoppers?</a:t>
            </a:r>
            <a:endParaRPr/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List the names of the different types of crickets.</a:t>
            </a:r>
            <a:endParaRPr/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Describe how a cricket “sings.”</a:t>
            </a:r>
            <a:endParaRPr/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do crickets sing or make a chirping noise?</a:t>
            </a:r>
            <a:endParaRPr/>
          </a:p>
          <a:p>
            <a:pPr indent="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1001400" y="25845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2"/>
          <p:cNvSpPr txBox="1"/>
          <p:nvPr/>
        </p:nvSpPr>
        <p:spPr>
          <a:xfrm>
            <a:off x="1001400" y="32322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1001400" y="40704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2"/>
          <p:cNvSpPr txBox="1"/>
          <p:nvPr/>
        </p:nvSpPr>
        <p:spPr>
          <a:xfrm>
            <a:off x="1001400" y="54039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2"/>
          <p:cNvSpPr txBox="1"/>
          <p:nvPr/>
        </p:nvSpPr>
        <p:spPr>
          <a:xfrm>
            <a:off x="1001400" y="67374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1001400" y="8070950"/>
            <a:ext cx="6066300" cy="292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75" name="Google Shape;75;p19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Ants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9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1</a:t>
            </a:r>
            <a:endParaRPr/>
          </a:p>
        </p:txBody>
      </p:sp>
      <p:sp>
        <p:nvSpPr>
          <p:cNvPr id="77" name="Google Shape;77;p19"/>
          <p:cNvSpPr txBox="1"/>
          <p:nvPr/>
        </p:nvSpPr>
        <p:spPr>
          <a:xfrm>
            <a:off x="749300" y="1694064"/>
            <a:ext cx="6273800" cy="6183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the names of the different groups of ants.</a:t>
            </a:r>
            <a:endParaRPr/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group of ants did you find the most interesting? Explain why.</a:t>
            </a:r>
            <a:endParaRPr/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do ants build their homes?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responsibilities of each of the following ants in a colony?</a:t>
            </a:r>
            <a:endParaRPr/>
          </a:p>
          <a:p>
            <a:pPr indent="-254000" lvl="2" marL="5778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2" marL="5778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lphaLcParenR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Queen:</a:t>
            </a:r>
            <a:endParaRPr/>
          </a:p>
          <a:p>
            <a:pPr indent="-342900" lvl="2" marL="5778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lphaLcParenR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Workers:</a:t>
            </a:r>
            <a:endParaRPr/>
          </a:p>
          <a:p>
            <a:pPr indent="-342900" lvl="2" marL="58801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lphaLcParenR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Male:</a:t>
            </a:r>
            <a:endParaRPr/>
          </a:p>
          <a:p>
            <a:pPr indent="-254000" lvl="2" marL="58801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 startAt="5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chart classify the ways ants are harmful and helpful.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19"/>
          <p:cNvGrpSpPr/>
          <p:nvPr/>
        </p:nvGrpSpPr>
        <p:grpSpPr>
          <a:xfrm>
            <a:off x="4769802" y="445035"/>
            <a:ext cx="2528150" cy="1509115"/>
            <a:chOff x="4652657" y="666305"/>
            <a:chExt cx="2528150" cy="1509115"/>
          </a:xfrm>
        </p:grpSpPr>
        <p:pic>
          <p:nvPicPr>
            <p:cNvPr id="79" name="Google Shape;79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652657" y="666305"/>
              <a:ext cx="1295184" cy="981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612804" y="1052189"/>
              <a:ext cx="1568003" cy="1123231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81" name="Google Shape;81;p19"/>
          <p:cNvGraphicFramePr/>
          <p:nvPr/>
        </p:nvGraphicFramePr>
        <p:xfrm>
          <a:off x="903034" y="79571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{3A159452-7FDA-4F1F-9B41-10DB2F17492F}</a:tableStyleId>
              </a:tblPr>
              <a:tblGrid>
                <a:gridCol w="3124200"/>
                <a:gridCol w="3149600"/>
              </a:tblGrid>
              <a:tr h="328150">
                <a:tc>
                  <a:txBody>
                    <a:bodyPr/>
                    <a:lstStyle/>
                    <a:p>
                      <a:pPr indent="0" lvl="0" marL="87820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Helpful Ants</a:t>
                      </a:r>
                      <a:endParaRPr sz="1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6350" marB="0" marR="0" marL="0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00393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Harmful Ants</a:t>
                      </a:r>
                      <a:endParaRPr sz="1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6350" marB="0" marR="0" marL="0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7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2" name="Google Shape;82;p19"/>
          <p:cNvSpPr txBox="1"/>
          <p:nvPr/>
        </p:nvSpPr>
        <p:spPr>
          <a:xfrm>
            <a:off x="978225" y="2463450"/>
            <a:ext cx="61233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9"/>
          <p:cNvSpPr txBox="1"/>
          <p:nvPr/>
        </p:nvSpPr>
        <p:spPr>
          <a:xfrm>
            <a:off x="978225" y="3774300"/>
            <a:ext cx="61233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9"/>
          <p:cNvSpPr txBox="1"/>
          <p:nvPr/>
        </p:nvSpPr>
        <p:spPr>
          <a:xfrm>
            <a:off x="978225" y="4936675"/>
            <a:ext cx="61233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9"/>
          <p:cNvSpPr txBox="1"/>
          <p:nvPr/>
        </p:nvSpPr>
        <p:spPr>
          <a:xfrm>
            <a:off x="1958100" y="5898150"/>
            <a:ext cx="51435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9"/>
          <p:cNvSpPr txBox="1"/>
          <p:nvPr/>
        </p:nvSpPr>
        <p:spPr>
          <a:xfrm>
            <a:off x="1958100" y="6418300"/>
            <a:ext cx="51435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9"/>
          <p:cNvSpPr txBox="1"/>
          <p:nvPr/>
        </p:nvSpPr>
        <p:spPr>
          <a:xfrm>
            <a:off x="1958100" y="6938450"/>
            <a:ext cx="51435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9"/>
          <p:cNvSpPr txBox="1"/>
          <p:nvPr/>
        </p:nvSpPr>
        <p:spPr>
          <a:xfrm>
            <a:off x="978225" y="8456875"/>
            <a:ext cx="27399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4219875" y="8456875"/>
            <a:ext cx="2739900" cy="415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/>
          <p:nvPr/>
        </p:nvSpPr>
        <p:spPr>
          <a:xfrm>
            <a:off x="4724400" y="9537171"/>
            <a:ext cx="2619375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2"/>
          <p:cNvSpPr txBox="1"/>
          <p:nvPr/>
        </p:nvSpPr>
        <p:spPr>
          <a:xfrm>
            <a:off x="5257800" y="323739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0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Amazing Insects</a:t>
            </a:r>
            <a:endParaRPr/>
          </a:p>
        </p:txBody>
      </p:sp>
      <p:sp>
        <p:nvSpPr>
          <p:cNvPr id="104" name="Google Shape;104;p22"/>
          <p:cNvSpPr txBox="1"/>
          <p:nvPr/>
        </p:nvSpPr>
        <p:spPr>
          <a:xfrm>
            <a:off x="1121655" y="837611"/>
            <a:ext cx="5529091" cy="777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Calibri"/>
              <a:buNone/>
            </a:pPr>
            <a:r>
              <a:rPr b="1" i="0" lang="en" sz="2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All About Butterflies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Information</a:t>
            </a:r>
            <a:endParaRPr i="1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2"/>
          <p:cNvSpPr txBox="1"/>
          <p:nvPr/>
        </p:nvSpPr>
        <p:spPr>
          <a:xfrm>
            <a:off x="442073" y="321471"/>
            <a:ext cx="2072528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i="1" lang="en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Insects Research 2</a:t>
            </a:r>
            <a:endParaRPr/>
          </a:p>
        </p:txBody>
      </p:sp>
      <p:sp>
        <p:nvSpPr>
          <p:cNvPr id="106" name="Google Shape;106;p22"/>
          <p:cNvSpPr txBox="1"/>
          <p:nvPr/>
        </p:nvSpPr>
        <p:spPr>
          <a:xfrm>
            <a:off x="749300" y="1694064"/>
            <a:ext cx="6273800" cy="5537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information and research to find the answers to the following: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In point form list ten characteristics of butterflies.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On the chart below, list each body part of a butterfly and its function(s).</a:t>
            </a:r>
            <a:endParaRPr/>
          </a:p>
        </p:txBody>
      </p:sp>
      <p:graphicFrame>
        <p:nvGraphicFramePr>
          <p:cNvPr id="107" name="Google Shape;107;p22"/>
          <p:cNvGraphicFramePr/>
          <p:nvPr/>
        </p:nvGraphicFramePr>
        <p:xfrm>
          <a:off x="914400" y="75570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{3A159452-7FDA-4F1F-9B41-10DB2F17492F}</a:tableStyleId>
              </a:tblPr>
              <a:tblGrid>
                <a:gridCol w="3124200"/>
                <a:gridCol w="3149600"/>
              </a:tblGrid>
              <a:tr h="32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rgbClr val="231F2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Body Part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6350" marB="0" marR="0" marL="0" anchor="ctr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rgbClr val="231F2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Function</a:t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6350" marB="0" marR="0" marL="0" anchor="ctr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7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 anchor="ctr">
                    <a:lnL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231F2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8" name="Google Shape;10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0209" y="740044"/>
            <a:ext cx="747710" cy="78793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1673588" y="2464000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1673588" y="2855425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2"/>
          <p:cNvSpPr txBox="1"/>
          <p:nvPr/>
        </p:nvSpPr>
        <p:spPr>
          <a:xfrm>
            <a:off x="1673588" y="3299388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1673588" y="3791950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2"/>
          <p:cNvSpPr txBox="1"/>
          <p:nvPr/>
        </p:nvSpPr>
        <p:spPr>
          <a:xfrm>
            <a:off x="1673588" y="4189938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2"/>
          <p:cNvSpPr txBox="1"/>
          <p:nvPr/>
        </p:nvSpPr>
        <p:spPr>
          <a:xfrm>
            <a:off x="1673588" y="4607638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2"/>
          <p:cNvSpPr txBox="1"/>
          <p:nvPr/>
        </p:nvSpPr>
        <p:spPr>
          <a:xfrm>
            <a:off x="1673588" y="5061663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2"/>
          <p:cNvSpPr txBox="1"/>
          <p:nvPr/>
        </p:nvSpPr>
        <p:spPr>
          <a:xfrm>
            <a:off x="1673588" y="5515700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1673588" y="5969725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1673588" y="6423750"/>
            <a:ext cx="52650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1121638" y="8147500"/>
            <a:ext cx="25566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4381988" y="8147500"/>
            <a:ext cx="2556600" cy="307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n the Mar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D536"/>
      </a:accent1>
      <a:accent2>
        <a:srgbClr val="564B8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