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Garet" charset="1" panose="00000000000000000000"/>
      <p:regular r:id="rId19"/>
    </p:embeddedFont>
    <p:embeddedFont>
      <p:font typeface="Fredoka" charset="1" panose="02000000000000000000"/>
      <p:regular r:id="rId20"/>
    </p:embeddedFont>
    <p:embeddedFont>
      <p:font typeface="Garet Bold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jpeg" Type="http://schemas.openxmlformats.org/officeDocument/2006/relationships/image"/><Relationship Id="rId12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svg" Type="http://schemas.openxmlformats.org/officeDocument/2006/relationships/image"/><Relationship Id="rId11" Target="../media/image7.png" Type="http://schemas.openxmlformats.org/officeDocument/2006/relationships/image"/><Relationship Id="rId12" Target="../media/image8.svg" Type="http://schemas.openxmlformats.org/officeDocument/2006/relationships/image"/><Relationship Id="rId13" Target="../media/image25.png" Type="http://schemas.openxmlformats.org/officeDocument/2006/relationships/image"/><Relationship Id="rId14" Target="../media/image26.svg" Type="http://schemas.openxmlformats.org/officeDocument/2006/relationships/image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35.jpe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36.jpeg" Type="http://schemas.openxmlformats.org/officeDocument/2006/relationships/image"/><Relationship Id="rId5" Target="../media/image37.jpeg" Type="http://schemas.openxmlformats.org/officeDocument/2006/relationships/image"/><Relationship Id="rId6" Target="../media/image38.jpe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11" Target="../media/image46.png" Type="http://schemas.openxmlformats.org/officeDocument/2006/relationships/image"/><Relationship Id="rId12" Target="../media/image47.svg" Type="http://schemas.openxmlformats.org/officeDocument/2006/relationships/image"/><Relationship Id="rId13" Target="../media/image48.png" Type="http://schemas.openxmlformats.org/officeDocument/2006/relationships/image"/><Relationship Id="rId14" Target="../media/image49.svg" Type="http://schemas.openxmlformats.org/officeDocument/2006/relationships/image"/><Relationship Id="rId15" Target="../media/image13.png" Type="http://schemas.openxmlformats.org/officeDocument/2006/relationships/image"/><Relationship Id="rId16" Target="../media/image14.svg" Type="http://schemas.openxmlformats.org/officeDocument/2006/relationships/image"/><Relationship Id="rId17" Target="../media/image3.png" Type="http://schemas.openxmlformats.org/officeDocument/2006/relationships/image"/><Relationship Id="rId18" Target="../media/image4.svg" Type="http://schemas.openxmlformats.org/officeDocument/2006/relationships/image"/><Relationship Id="rId19" Target="../media/image50.png" Type="http://schemas.openxmlformats.org/officeDocument/2006/relationships/image"/><Relationship Id="rId2" Target="../media/image39.jpeg" Type="http://schemas.openxmlformats.org/officeDocument/2006/relationships/image"/><Relationship Id="rId20" Target="../media/image51.sv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9.png" Type="http://schemas.openxmlformats.org/officeDocument/2006/relationships/image"/><Relationship Id="rId5" Target="../media/image52.jpeg" Type="http://schemas.openxmlformats.org/officeDocument/2006/relationships/image"/><Relationship Id="rId6" Target="../media/image53.png" Type="http://schemas.openxmlformats.org/officeDocument/2006/relationships/image"/><Relationship Id="rId7" Target="../media/image54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16.png" Type="http://schemas.openxmlformats.org/officeDocument/2006/relationships/image"/><Relationship Id="rId12" Target="../media/image17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5.jpe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11" Target="../media/image4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18.jpeg" Type="http://schemas.openxmlformats.org/officeDocument/2006/relationships/image"/><Relationship Id="rId5" Target="../media/image19.jpeg" Type="http://schemas.openxmlformats.org/officeDocument/2006/relationships/image"/><Relationship Id="rId6" Target="../media/image20.jpeg" Type="http://schemas.openxmlformats.org/officeDocument/2006/relationships/image"/><Relationship Id="rId7" Target="../media/image21.jpeg" Type="http://schemas.openxmlformats.org/officeDocument/2006/relationships/image"/><Relationship Id="rId8" Target="../media/image22.jpeg" Type="http://schemas.openxmlformats.org/officeDocument/2006/relationships/image"/><Relationship Id="rId9" Target="../media/image2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11" Target="../media/image3.png" Type="http://schemas.openxmlformats.org/officeDocument/2006/relationships/image"/><Relationship Id="rId12" Target="../media/image4.svg" Type="http://schemas.openxmlformats.org/officeDocument/2006/relationships/image"/><Relationship Id="rId13" Target="../media/image7.png" Type="http://schemas.openxmlformats.org/officeDocument/2006/relationships/image"/><Relationship Id="rId14" Target="../media/image8.svg" Type="http://schemas.openxmlformats.org/officeDocument/2006/relationships/image"/><Relationship Id="rId2" Target="../media/image24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27.png" Type="http://schemas.openxmlformats.org/officeDocument/2006/relationships/image"/><Relationship Id="rId8" Target="../media/image28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9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30.jpeg" Type="http://schemas.openxmlformats.org/officeDocument/2006/relationships/image"/><Relationship Id="rId5" Target="../media/image31.png" Type="http://schemas.openxmlformats.org/officeDocument/2006/relationships/image"/><Relationship Id="rId6" Target="../media/image32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svg" Type="http://schemas.openxmlformats.org/officeDocument/2006/relationships/image"/><Relationship Id="rId11" Target="../media/image27.png" Type="http://schemas.openxmlformats.org/officeDocument/2006/relationships/image"/><Relationship Id="rId12" Target="../media/image28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33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svg" Type="http://schemas.openxmlformats.org/officeDocument/2006/relationships/image"/><Relationship Id="rId11" Target="../media/image3.png" Type="http://schemas.openxmlformats.org/officeDocument/2006/relationships/image"/><Relationship Id="rId12" Target="../media/image4.svg" Type="http://schemas.openxmlformats.org/officeDocument/2006/relationships/image"/><Relationship Id="rId13" Target="../media/image7.png" Type="http://schemas.openxmlformats.org/officeDocument/2006/relationships/image"/><Relationship Id="rId14" Target="../media/image8.svg" Type="http://schemas.openxmlformats.org/officeDocument/2006/relationships/image"/><Relationship Id="rId2" Target="../media/image34.jpeg" Type="http://schemas.openxmlformats.org/officeDocument/2006/relationships/image"/><Relationship Id="rId3" Target="../media/image25.png" Type="http://schemas.openxmlformats.org/officeDocument/2006/relationships/image"/><Relationship Id="rId4" Target="../media/image26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27.png" Type="http://schemas.openxmlformats.org/officeDocument/2006/relationships/image"/><Relationship Id="rId8" Target="../media/image28.svg" Type="http://schemas.openxmlformats.org/officeDocument/2006/relationships/image"/><Relationship Id="rId9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172643">
            <a:off x="3223184" y="1576860"/>
            <a:ext cx="4691901" cy="6484984"/>
          </a:xfrm>
          <a:custGeom>
            <a:avLst/>
            <a:gdLst/>
            <a:ahLst/>
            <a:cxnLst/>
            <a:rect r="r" b="b" t="t" l="l"/>
            <a:pathLst>
              <a:path h="6484984" w="4691901">
                <a:moveTo>
                  <a:pt x="0" y="0"/>
                </a:moveTo>
                <a:lnTo>
                  <a:pt x="4691900" y="0"/>
                </a:lnTo>
                <a:lnTo>
                  <a:pt x="4691900" y="6484983"/>
                </a:lnTo>
                <a:lnTo>
                  <a:pt x="0" y="6484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186196" y="452000"/>
            <a:ext cx="602309" cy="576700"/>
          </a:xfrm>
          <a:custGeom>
            <a:avLst/>
            <a:gdLst/>
            <a:ahLst/>
            <a:cxnLst/>
            <a:rect r="r" b="b" t="t" l="l"/>
            <a:pathLst>
              <a:path h="576700" w="602309">
                <a:moveTo>
                  <a:pt x="0" y="0"/>
                </a:moveTo>
                <a:lnTo>
                  <a:pt x="602310" y="0"/>
                </a:lnTo>
                <a:lnTo>
                  <a:pt x="602310" y="576700"/>
                </a:lnTo>
                <a:lnTo>
                  <a:pt x="0" y="5767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3250856">
            <a:off x="1732213" y="7238043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4" y="0"/>
                </a:lnTo>
                <a:lnTo>
                  <a:pt x="301154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250856">
            <a:off x="15546241" y="8632742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5" y="0"/>
                </a:lnTo>
                <a:lnTo>
                  <a:pt x="301155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-10800000">
            <a:off x="13515696" y="0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211978">
            <a:off x="13001410" y="9663792"/>
            <a:ext cx="360706" cy="315618"/>
            <a:chOff x="0" y="0"/>
            <a:chExt cx="812800" cy="7112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5227157" y="2215536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877248" y="8980018"/>
            <a:ext cx="4533504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www.onthemarkcurriculum.com</a:t>
            </a:r>
          </a:p>
        </p:txBody>
      </p:sp>
      <p:sp>
        <p:nvSpPr>
          <p:cNvPr name="AutoShape 12" id="12"/>
          <p:cNvSpPr/>
          <p:nvPr/>
        </p:nvSpPr>
        <p:spPr>
          <a:xfrm>
            <a:off x="11563956" y="9214031"/>
            <a:ext cx="6724044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>
            <a:off x="0" y="9214031"/>
            <a:ext cx="6771203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10788506" y="1488125"/>
            <a:ext cx="7375738" cy="7082318"/>
          </a:xfrm>
          <a:custGeom>
            <a:avLst/>
            <a:gdLst/>
            <a:ahLst/>
            <a:cxnLst/>
            <a:rect r="r" b="b" t="t" l="l"/>
            <a:pathLst>
              <a:path h="7082318" w="7375738">
                <a:moveTo>
                  <a:pt x="0" y="0"/>
                </a:moveTo>
                <a:lnTo>
                  <a:pt x="7375738" y="0"/>
                </a:lnTo>
                <a:lnTo>
                  <a:pt x="7375738" y="7082318"/>
                </a:lnTo>
                <a:lnTo>
                  <a:pt x="0" y="70823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 l="0" t="-4666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1125907" y="1805498"/>
            <a:ext cx="6345080" cy="6345080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5E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329742" y="2009344"/>
            <a:ext cx="5937411" cy="5937387"/>
            <a:chOff x="0" y="0"/>
            <a:chExt cx="6350000" cy="63499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25046" t="0" r="-25046" b="0"/>
              </a:stretch>
            </a:blipFill>
          </p:spPr>
        </p:sp>
      </p:grpSp>
      <p:sp>
        <p:nvSpPr>
          <p:cNvPr name="Freeform 20" id="20"/>
          <p:cNvSpPr/>
          <p:nvPr/>
        </p:nvSpPr>
        <p:spPr>
          <a:xfrm flipH="false" flipV="false" rot="0">
            <a:off x="86893" y="174975"/>
            <a:ext cx="2994522" cy="1303625"/>
          </a:xfrm>
          <a:custGeom>
            <a:avLst/>
            <a:gdLst/>
            <a:ahLst/>
            <a:cxnLst/>
            <a:rect r="r" b="b" t="t" l="l"/>
            <a:pathLst>
              <a:path h="1303625" w="2994522">
                <a:moveTo>
                  <a:pt x="0" y="0"/>
                </a:moveTo>
                <a:lnTo>
                  <a:pt x="2994522" y="0"/>
                </a:lnTo>
                <a:lnTo>
                  <a:pt x="2994522" y="1303625"/>
                </a:lnTo>
                <a:lnTo>
                  <a:pt x="0" y="13036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69685" r="0" b="-60021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017051" y="4974967"/>
            <a:ext cx="4754708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FFDE59"/>
                </a:solidFill>
                <a:latin typeface="Fredoka"/>
                <a:ea typeface="Fredoka"/>
                <a:cs typeface="Fredoka"/>
                <a:sym typeface="Fredoka"/>
              </a:rPr>
              <a:t>Healthy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631779" y="2997350"/>
            <a:ext cx="7941649" cy="1838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73"/>
              </a:lnSpc>
            </a:pPr>
            <a:r>
              <a:rPr lang="en-US" sz="4916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Health and Physical Education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707379" y="4974967"/>
            <a:ext cx="3996249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219671"/>
                </a:solidFill>
                <a:latin typeface="Fredoka"/>
                <a:ea typeface="Fredoka"/>
                <a:cs typeface="Fredoka"/>
                <a:sym typeface="Fredoka"/>
              </a:rPr>
              <a:t>Eating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547479" y="6805648"/>
            <a:ext cx="5662310" cy="1163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Understanding Key Nutrients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97694" y="3322648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1" y="0"/>
                </a:lnTo>
                <a:lnTo>
                  <a:pt x="335721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058400" y="-51495"/>
            <a:ext cx="8229600" cy="8229600"/>
            <a:chOff x="0" y="0"/>
            <a:chExt cx="6078220" cy="60782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078220" cy="6078220"/>
            </a:xfrm>
            <a:custGeom>
              <a:avLst/>
              <a:gdLst/>
              <a:ahLst/>
              <a:cxnLst/>
              <a:rect r="r" b="b" t="t" l="l"/>
              <a:pathLst>
                <a:path h="6078220" w="6078220">
                  <a:moveTo>
                    <a:pt x="0" y="0"/>
                  </a:moveTo>
                  <a:lnTo>
                    <a:pt x="2581910" y="0"/>
                  </a:lnTo>
                  <a:lnTo>
                    <a:pt x="4222750" y="1520190"/>
                  </a:lnTo>
                  <a:lnTo>
                    <a:pt x="6078220" y="2016760"/>
                  </a:lnTo>
                  <a:lnTo>
                    <a:pt x="6078220" y="6078220"/>
                  </a:lnTo>
                  <a:lnTo>
                    <a:pt x="4100830" y="5339080"/>
                  </a:lnTo>
                  <a:lnTo>
                    <a:pt x="3549650" y="5943600"/>
                  </a:lnTo>
                  <a:lnTo>
                    <a:pt x="0" y="5916930"/>
                  </a:lnTo>
                  <a:close/>
                </a:path>
              </a:pathLst>
            </a:custGeom>
            <a:blipFill>
              <a:blip r:embed="rId4"/>
              <a:stretch>
                <a:fillRect l="-32187" t="0" r="-17344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true" flipV="true" rot="0">
            <a:off x="-788338" y="-768388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3537470"/>
                </a:moveTo>
                <a:lnTo>
                  <a:pt x="0" y="3537470"/>
                </a:lnTo>
                <a:lnTo>
                  <a:pt x="0" y="0"/>
                </a:lnTo>
                <a:lnTo>
                  <a:pt x="4772304" y="0"/>
                </a:lnTo>
                <a:lnTo>
                  <a:pt x="4772304" y="353747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545746" y="480673"/>
            <a:ext cx="2812449" cy="2812449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439"/>
                </a:lnSpc>
              </a:pPr>
              <a:r>
                <a:rPr lang="en-US" sz="9600">
                  <a:solidFill>
                    <a:srgbClr val="FFFFFF"/>
                  </a:solidFill>
                  <a:latin typeface="Fredoka"/>
                  <a:ea typeface="Fredoka"/>
                  <a:cs typeface="Fredoka"/>
                  <a:sym typeface="Fredoka"/>
                </a:rPr>
                <a:t>06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9554264" y="7179578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1"/>
                </a:lnTo>
                <a:lnTo>
                  <a:pt x="0" y="10682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584138" y="7872477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3250856">
            <a:off x="15629643" y="3000088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3" y="0"/>
                </a:lnTo>
                <a:lnTo>
                  <a:pt x="251673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-1211978">
            <a:off x="8208040" y="8546319"/>
            <a:ext cx="301439" cy="263759"/>
            <a:chOff x="0" y="0"/>
            <a:chExt cx="812800" cy="7112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1211978">
            <a:off x="16492542" y="1643414"/>
            <a:ext cx="436531" cy="381965"/>
            <a:chOff x="0" y="0"/>
            <a:chExt cx="812800" cy="7112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97814" y="7230808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597814" y="7984280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97814" y="8723470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597814" y="2439200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Minerals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39701" y="3949005"/>
            <a:ext cx="8014563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Minerals like calcium and iron are essential for strong bones, healthy teeth, and carrying oxygen in your blood. They also help muscles and nerves work properly.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93536" y="7232926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Milk (calcium)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93536" y="7986397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Spinach (iron)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293536" y="8739869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Almonds (magnesium)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897880" y="7002789"/>
            <a:ext cx="6492240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6965445" y="3314844"/>
            <a:ext cx="4357111" cy="4644516"/>
            <a:chOff x="0" y="0"/>
            <a:chExt cx="1147552" cy="122324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7552" cy="1223247"/>
            </a:xfrm>
            <a:custGeom>
              <a:avLst/>
              <a:gdLst/>
              <a:ahLst/>
              <a:cxnLst/>
              <a:rect r="r" b="b" t="t" l="l"/>
              <a:pathLst>
                <a:path h="1223247" w="1147552">
                  <a:moveTo>
                    <a:pt x="87066" y="0"/>
                  </a:moveTo>
                  <a:lnTo>
                    <a:pt x="1060486" y="0"/>
                  </a:lnTo>
                  <a:cubicBezTo>
                    <a:pt x="1083578" y="0"/>
                    <a:pt x="1105723" y="9173"/>
                    <a:pt x="1122051" y="25501"/>
                  </a:cubicBezTo>
                  <a:cubicBezTo>
                    <a:pt x="1138379" y="41829"/>
                    <a:pt x="1147552" y="63974"/>
                    <a:pt x="1147552" y="87066"/>
                  </a:cubicBezTo>
                  <a:lnTo>
                    <a:pt x="1147552" y="1136182"/>
                  </a:lnTo>
                  <a:cubicBezTo>
                    <a:pt x="1147552" y="1184267"/>
                    <a:pt x="1108571" y="1223247"/>
                    <a:pt x="1060486" y="1223247"/>
                  </a:cubicBezTo>
                  <a:lnTo>
                    <a:pt x="87066" y="1223247"/>
                  </a:lnTo>
                  <a:cubicBezTo>
                    <a:pt x="38981" y="1223247"/>
                    <a:pt x="0" y="1184267"/>
                    <a:pt x="0" y="1136182"/>
                  </a:cubicBezTo>
                  <a:lnTo>
                    <a:pt x="0" y="87066"/>
                  </a:lnTo>
                  <a:cubicBezTo>
                    <a:pt x="0" y="38981"/>
                    <a:pt x="38981" y="0"/>
                    <a:pt x="87066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147552" cy="12708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sp>
        <p:nvSpPr>
          <p:cNvPr name="AutoShape 6" id="6"/>
          <p:cNvSpPr/>
          <p:nvPr/>
        </p:nvSpPr>
        <p:spPr>
          <a:xfrm>
            <a:off x="5897880" y="8249984"/>
            <a:ext cx="6492240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0" y="6701830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0"/>
                </a:moveTo>
                <a:lnTo>
                  <a:pt x="4772304" y="0"/>
                </a:lnTo>
                <a:lnTo>
                  <a:pt x="4772304" y="3537471"/>
                </a:lnTo>
                <a:lnTo>
                  <a:pt x="0" y="3537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657923" y="4151058"/>
            <a:ext cx="4357111" cy="4525981"/>
            <a:chOff x="0" y="0"/>
            <a:chExt cx="1147552" cy="11920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47552" cy="1192028"/>
            </a:xfrm>
            <a:custGeom>
              <a:avLst/>
              <a:gdLst/>
              <a:ahLst/>
              <a:cxnLst/>
              <a:rect r="r" b="b" t="t" l="l"/>
              <a:pathLst>
                <a:path h="1192028" w="1147552">
                  <a:moveTo>
                    <a:pt x="87066" y="0"/>
                  </a:moveTo>
                  <a:lnTo>
                    <a:pt x="1060486" y="0"/>
                  </a:lnTo>
                  <a:cubicBezTo>
                    <a:pt x="1083578" y="0"/>
                    <a:pt x="1105723" y="9173"/>
                    <a:pt x="1122051" y="25501"/>
                  </a:cubicBezTo>
                  <a:cubicBezTo>
                    <a:pt x="1138379" y="41829"/>
                    <a:pt x="1147552" y="63974"/>
                    <a:pt x="1147552" y="87066"/>
                  </a:cubicBezTo>
                  <a:lnTo>
                    <a:pt x="1147552" y="1104962"/>
                  </a:lnTo>
                  <a:cubicBezTo>
                    <a:pt x="1147552" y="1153047"/>
                    <a:pt x="1108571" y="1192028"/>
                    <a:pt x="1060486" y="1192028"/>
                  </a:cubicBezTo>
                  <a:lnTo>
                    <a:pt x="87066" y="1192028"/>
                  </a:lnTo>
                  <a:cubicBezTo>
                    <a:pt x="38981" y="1192028"/>
                    <a:pt x="0" y="1153047"/>
                    <a:pt x="0" y="1104962"/>
                  </a:cubicBezTo>
                  <a:lnTo>
                    <a:pt x="0" y="87066"/>
                  </a:lnTo>
                  <a:cubicBezTo>
                    <a:pt x="0" y="38981"/>
                    <a:pt x="38981" y="0"/>
                    <a:pt x="87066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147552" cy="12396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272966" y="4151058"/>
            <a:ext cx="4357111" cy="4525981"/>
            <a:chOff x="0" y="0"/>
            <a:chExt cx="1147552" cy="11920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47552" cy="1192028"/>
            </a:xfrm>
            <a:custGeom>
              <a:avLst/>
              <a:gdLst/>
              <a:ahLst/>
              <a:cxnLst/>
              <a:rect r="r" b="b" t="t" l="l"/>
              <a:pathLst>
                <a:path h="1192028" w="1147552">
                  <a:moveTo>
                    <a:pt x="87066" y="0"/>
                  </a:moveTo>
                  <a:lnTo>
                    <a:pt x="1060486" y="0"/>
                  </a:lnTo>
                  <a:cubicBezTo>
                    <a:pt x="1083578" y="0"/>
                    <a:pt x="1105723" y="9173"/>
                    <a:pt x="1122051" y="25501"/>
                  </a:cubicBezTo>
                  <a:cubicBezTo>
                    <a:pt x="1138379" y="41829"/>
                    <a:pt x="1147552" y="63974"/>
                    <a:pt x="1147552" y="87066"/>
                  </a:cubicBezTo>
                  <a:lnTo>
                    <a:pt x="1147552" y="1104962"/>
                  </a:lnTo>
                  <a:cubicBezTo>
                    <a:pt x="1147552" y="1153047"/>
                    <a:pt x="1108571" y="1192028"/>
                    <a:pt x="1060486" y="1192028"/>
                  </a:cubicBezTo>
                  <a:lnTo>
                    <a:pt x="87066" y="1192028"/>
                  </a:lnTo>
                  <a:cubicBezTo>
                    <a:pt x="38981" y="1192028"/>
                    <a:pt x="0" y="1153047"/>
                    <a:pt x="0" y="1104962"/>
                  </a:cubicBezTo>
                  <a:lnTo>
                    <a:pt x="0" y="87066"/>
                  </a:lnTo>
                  <a:cubicBezTo>
                    <a:pt x="0" y="38981"/>
                    <a:pt x="38981" y="0"/>
                    <a:pt x="87066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1147552" cy="12396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7296117" y="2803459"/>
            <a:ext cx="3695766" cy="3816987"/>
            <a:chOff x="0" y="0"/>
            <a:chExt cx="6350000" cy="65582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4"/>
              <a:stretch>
                <a:fillRect l="-33364" t="0" r="-22356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219671"/>
            </a:solid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1988595" y="3639673"/>
            <a:ext cx="3695766" cy="3816987"/>
            <a:chOff x="0" y="0"/>
            <a:chExt cx="6350000" cy="65582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5"/>
              <a:stretch>
                <a:fillRect l="-74131" t="0" r="-9618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219671"/>
            </a:solid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12603639" y="3639673"/>
            <a:ext cx="3695766" cy="3816987"/>
            <a:chOff x="0" y="0"/>
            <a:chExt cx="6350000" cy="655828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6"/>
              <a:stretch>
                <a:fillRect l="-27567" t="0" r="-27567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219671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236335" y="3716814"/>
            <a:ext cx="246429" cy="235952"/>
          </a:xfrm>
          <a:custGeom>
            <a:avLst/>
            <a:gdLst/>
            <a:ahLst/>
            <a:cxnLst/>
            <a:rect r="r" b="b" t="t" l="l"/>
            <a:pathLst>
              <a:path h="235952" w="246429">
                <a:moveTo>
                  <a:pt x="0" y="0"/>
                </a:moveTo>
                <a:lnTo>
                  <a:pt x="246429" y="0"/>
                </a:lnTo>
                <a:lnTo>
                  <a:pt x="246429" y="235951"/>
                </a:lnTo>
                <a:lnTo>
                  <a:pt x="0" y="2359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420167" y="3314844"/>
            <a:ext cx="419820" cy="401970"/>
          </a:xfrm>
          <a:custGeom>
            <a:avLst/>
            <a:gdLst/>
            <a:ahLst/>
            <a:cxnLst/>
            <a:rect r="r" b="b" t="t" l="l"/>
            <a:pathLst>
              <a:path h="401970" w="419820">
                <a:moveTo>
                  <a:pt x="0" y="0"/>
                </a:moveTo>
                <a:lnTo>
                  <a:pt x="419820" y="0"/>
                </a:lnTo>
                <a:lnTo>
                  <a:pt x="419820" y="401970"/>
                </a:lnTo>
                <a:lnTo>
                  <a:pt x="0" y="4019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3250856">
            <a:off x="11377007" y="8532864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5" y="0"/>
                </a:lnTo>
                <a:lnTo>
                  <a:pt x="301155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-1211978">
            <a:off x="5717527" y="3157035"/>
            <a:ext cx="360706" cy="315618"/>
            <a:chOff x="0" y="0"/>
            <a:chExt cx="812800" cy="7112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6379520" y="1095375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499">
                <a:solidFill>
                  <a:srgbClr val="219671"/>
                </a:solidFill>
                <a:latin typeface="Fredoka"/>
                <a:ea typeface="Fredoka"/>
                <a:cs typeface="Fredoka"/>
                <a:sym typeface="Fredoka"/>
              </a:rPr>
              <a:t>Nutrients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633706" y="1749359"/>
            <a:ext cx="9039638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in Action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026863" y="7011234"/>
            <a:ext cx="4234273" cy="52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8"/>
              </a:lnSpc>
            </a:pPr>
            <a:r>
              <a:rPr lang="en-US" sz="38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Fats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719342" y="7796356"/>
            <a:ext cx="4234273" cy="52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8"/>
              </a:lnSpc>
            </a:pPr>
            <a:r>
              <a:rPr lang="en-US" sz="38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Carbohydrates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334385" y="7901131"/>
            <a:ext cx="4234273" cy="524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8"/>
              </a:lnSpc>
            </a:pPr>
            <a:r>
              <a:rPr lang="en-US" sz="38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Minerals</a:t>
            </a:r>
          </a:p>
        </p:txBody>
      </p:sp>
      <p:sp>
        <p:nvSpPr>
          <p:cNvPr name="Freeform 35" id="35"/>
          <p:cNvSpPr/>
          <p:nvPr/>
        </p:nvSpPr>
        <p:spPr>
          <a:xfrm flipH="false" flipV="true" rot="0">
            <a:off x="13515696" y="134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3537471"/>
                </a:moveTo>
                <a:lnTo>
                  <a:pt x="4772304" y="3537471"/>
                </a:lnTo>
                <a:lnTo>
                  <a:pt x="4772304" y="0"/>
                </a:lnTo>
                <a:lnTo>
                  <a:pt x="0" y="0"/>
                </a:lnTo>
                <a:lnTo>
                  <a:pt x="0" y="353747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3774"/>
            <a:ext cx="18288000" cy="4923089"/>
          </a:xfrm>
          <a:custGeom>
            <a:avLst/>
            <a:gdLst/>
            <a:ahLst/>
            <a:cxnLst/>
            <a:rect r="r" b="b" t="t" l="l"/>
            <a:pathLst>
              <a:path h="4923089" w="18288000">
                <a:moveTo>
                  <a:pt x="0" y="0"/>
                </a:moveTo>
                <a:lnTo>
                  <a:pt x="18288000" y="0"/>
                </a:lnTo>
                <a:lnTo>
                  <a:pt x="18288000" y="4923089"/>
                </a:lnTo>
                <a:lnTo>
                  <a:pt x="0" y="49230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0165" r="0" b="-107328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1519193">
            <a:off x="579074" y="2501492"/>
            <a:ext cx="8812862" cy="6532534"/>
          </a:xfrm>
          <a:custGeom>
            <a:avLst/>
            <a:gdLst/>
            <a:ahLst/>
            <a:cxnLst/>
            <a:rect r="r" b="b" t="t" l="l"/>
            <a:pathLst>
              <a:path h="6532534" w="8812862">
                <a:moveTo>
                  <a:pt x="8812862" y="0"/>
                </a:moveTo>
                <a:lnTo>
                  <a:pt x="0" y="0"/>
                </a:lnTo>
                <a:lnTo>
                  <a:pt x="0" y="6532534"/>
                </a:lnTo>
                <a:lnTo>
                  <a:pt x="8812862" y="6532534"/>
                </a:lnTo>
                <a:lnTo>
                  <a:pt x="881286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838033" y="2744364"/>
            <a:ext cx="5186537" cy="5230374"/>
            <a:chOff x="0" y="0"/>
            <a:chExt cx="836643" cy="84371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6644" cy="843715"/>
            </a:xfrm>
            <a:custGeom>
              <a:avLst/>
              <a:gdLst/>
              <a:ahLst/>
              <a:cxnLst/>
              <a:rect r="r" b="b" t="t" l="l"/>
              <a:pathLst>
                <a:path h="843715" w="836644">
                  <a:moveTo>
                    <a:pt x="94040" y="0"/>
                  </a:moveTo>
                  <a:lnTo>
                    <a:pt x="742604" y="0"/>
                  </a:lnTo>
                  <a:cubicBezTo>
                    <a:pt x="767545" y="0"/>
                    <a:pt x="791464" y="9908"/>
                    <a:pt x="809100" y="27544"/>
                  </a:cubicBezTo>
                  <a:cubicBezTo>
                    <a:pt x="826736" y="45180"/>
                    <a:pt x="836644" y="69099"/>
                    <a:pt x="836644" y="94040"/>
                  </a:cubicBezTo>
                  <a:lnTo>
                    <a:pt x="836644" y="749675"/>
                  </a:lnTo>
                  <a:cubicBezTo>
                    <a:pt x="836644" y="801612"/>
                    <a:pt x="794540" y="843715"/>
                    <a:pt x="742604" y="843715"/>
                  </a:cubicBezTo>
                  <a:lnTo>
                    <a:pt x="94040" y="843715"/>
                  </a:lnTo>
                  <a:cubicBezTo>
                    <a:pt x="42103" y="843715"/>
                    <a:pt x="0" y="801612"/>
                    <a:pt x="0" y="749675"/>
                  </a:cubicBezTo>
                  <a:lnTo>
                    <a:pt x="0" y="94040"/>
                  </a:lnTo>
                  <a:cubicBezTo>
                    <a:pt x="0" y="42103"/>
                    <a:pt x="42103" y="0"/>
                    <a:pt x="9404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36643" cy="8913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5168616" y="6770737"/>
            <a:ext cx="1847967" cy="559010"/>
          </a:xfrm>
          <a:custGeom>
            <a:avLst/>
            <a:gdLst/>
            <a:ahLst/>
            <a:cxnLst/>
            <a:rect r="r" b="b" t="t" l="l"/>
            <a:pathLst>
              <a:path h="559010" w="1847967">
                <a:moveTo>
                  <a:pt x="0" y="0"/>
                </a:moveTo>
                <a:lnTo>
                  <a:pt x="1847968" y="0"/>
                </a:lnTo>
                <a:lnTo>
                  <a:pt x="1847968" y="559010"/>
                </a:lnTo>
                <a:lnTo>
                  <a:pt x="0" y="5590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>
            <a:off x="2612928" y="6299250"/>
            <a:ext cx="3644680" cy="0"/>
          </a:xfrm>
          <a:prstGeom prst="line">
            <a:avLst/>
          </a:prstGeom>
          <a:ln cap="rnd" w="666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0030015" y="3655632"/>
            <a:ext cx="470624" cy="335908"/>
          </a:xfrm>
          <a:custGeom>
            <a:avLst/>
            <a:gdLst/>
            <a:ahLst/>
            <a:cxnLst/>
            <a:rect r="r" b="b" t="t" l="l"/>
            <a:pathLst>
              <a:path h="335908" w="470624">
                <a:moveTo>
                  <a:pt x="0" y="0"/>
                </a:moveTo>
                <a:lnTo>
                  <a:pt x="470624" y="0"/>
                </a:lnTo>
                <a:lnTo>
                  <a:pt x="470624" y="335908"/>
                </a:lnTo>
                <a:lnTo>
                  <a:pt x="0" y="3359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039282" y="5774502"/>
            <a:ext cx="452090" cy="359206"/>
          </a:xfrm>
          <a:custGeom>
            <a:avLst/>
            <a:gdLst/>
            <a:ahLst/>
            <a:cxnLst/>
            <a:rect r="r" b="b" t="t" l="l"/>
            <a:pathLst>
              <a:path h="359206" w="452090">
                <a:moveTo>
                  <a:pt x="0" y="0"/>
                </a:moveTo>
                <a:lnTo>
                  <a:pt x="452090" y="0"/>
                </a:lnTo>
                <a:lnTo>
                  <a:pt x="452090" y="359205"/>
                </a:lnTo>
                <a:lnTo>
                  <a:pt x="0" y="3592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030015" y="4755720"/>
            <a:ext cx="470624" cy="307189"/>
          </a:xfrm>
          <a:custGeom>
            <a:avLst/>
            <a:gdLst/>
            <a:ahLst/>
            <a:cxnLst/>
            <a:rect r="r" b="b" t="t" l="l"/>
            <a:pathLst>
              <a:path h="307189" w="470624">
                <a:moveTo>
                  <a:pt x="0" y="0"/>
                </a:moveTo>
                <a:lnTo>
                  <a:pt x="470624" y="0"/>
                </a:lnTo>
                <a:lnTo>
                  <a:pt x="470624" y="307189"/>
                </a:lnTo>
                <a:lnTo>
                  <a:pt x="0" y="30718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991545" y="6763349"/>
            <a:ext cx="557751" cy="435743"/>
          </a:xfrm>
          <a:custGeom>
            <a:avLst/>
            <a:gdLst/>
            <a:ahLst/>
            <a:cxnLst/>
            <a:rect r="r" b="b" t="t" l="l"/>
            <a:pathLst>
              <a:path h="435743" w="557751">
                <a:moveTo>
                  <a:pt x="0" y="0"/>
                </a:moveTo>
                <a:lnTo>
                  <a:pt x="557751" y="0"/>
                </a:lnTo>
                <a:lnTo>
                  <a:pt x="557751" y="435743"/>
                </a:lnTo>
                <a:lnTo>
                  <a:pt x="0" y="43574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6060232" y="4528779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481153" y="8537810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3250856">
            <a:off x="6727393" y="8899268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2" y="0"/>
                </a:lnTo>
                <a:lnTo>
                  <a:pt x="251672" y="240971"/>
                </a:lnTo>
                <a:lnTo>
                  <a:pt x="0" y="24097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-1211978">
            <a:off x="10027812" y="9063685"/>
            <a:ext cx="301439" cy="263759"/>
            <a:chOff x="0" y="0"/>
            <a:chExt cx="812800" cy="7112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991545" y="3655632"/>
            <a:ext cx="5186537" cy="3674115"/>
            <a:chOff x="0" y="0"/>
            <a:chExt cx="836643" cy="59267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36644" cy="592674"/>
            </a:xfrm>
            <a:custGeom>
              <a:avLst/>
              <a:gdLst/>
              <a:ahLst/>
              <a:cxnLst/>
              <a:rect r="r" b="b" t="t" l="l"/>
              <a:pathLst>
                <a:path h="592674" w="836644">
                  <a:moveTo>
                    <a:pt x="94040" y="0"/>
                  </a:moveTo>
                  <a:lnTo>
                    <a:pt x="742604" y="0"/>
                  </a:lnTo>
                  <a:cubicBezTo>
                    <a:pt x="767545" y="0"/>
                    <a:pt x="791464" y="9908"/>
                    <a:pt x="809100" y="27544"/>
                  </a:cubicBezTo>
                  <a:cubicBezTo>
                    <a:pt x="826736" y="45180"/>
                    <a:pt x="836644" y="69099"/>
                    <a:pt x="836644" y="94040"/>
                  </a:cubicBezTo>
                  <a:lnTo>
                    <a:pt x="836644" y="498634"/>
                  </a:lnTo>
                  <a:cubicBezTo>
                    <a:pt x="836644" y="550571"/>
                    <a:pt x="794540" y="592674"/>
                    <a:pt x="742604" y="592674"/>
                  </a:cubicBezTo>
                  <a:lnTo>
                    <a:pt x="94040" y="592674"/>
                  </a:lnTo>
                  <a:cubicBezTo>
                    <a:pt x="69099" y="592674"/>
                    <a:pt x="45180" y="582766"/>
                    <a:pt x="27544" y="565130"/>
                  </a:cubicBezTo>
                  <a:cubicBezTo>
                    <a:pt x="9908" y="547494"/>
                    <a:pt x="0" y="523575"/>
                    <a:pt x="0" y="498634"/>
                  </a:cubicBezTo>
                  <a:lnTo>
                    <a:pt x="0" y="94040"/>
                  </a:lnTo>
                  <a:cubicBezTo>
                    <a:pt x="0" y="42103"/>
                    <a:pt x="42103" y="0"/>
                    <a:pt x="9404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836643" cy="6402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2651028" y="4147529"/>
            <a:ext cx="5662310" cy="179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Recap and</a:t>
            </a:r>
          </a:p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Review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701519" y="4368740"/>
            <a:ext cx="3938040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Garet"/>
                <a:ea typeface="Garet"/>
                <a:cs typeface="Garet"/>
                <a:sym typeface="Garet"/>
              </a:rPr>
              <a:t>Can you name all six nutrients and one food source for each?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5922950" y="6933596"/>
            <a:ext cx="1026959" cy="914927"/>
          </a:xfrm>
          <a:custGeom>
            <a:avLst/>
            <a:gdLst/>
            <a:ahLst/>
            <a:cxnLst/>
            <a:rect r="r" b="b" t="t" l="l"/>
            <a:pathLst>
              <a:path h="914927" w="1026959">
                <a:moveTo>
                  <a:pt x="0" y="0"/>
                </a:moveTo>
                <a:lnTo>
                  <a:pt x="1026959" y="0"/>
                </a:lnTo>
                <a:lnTo>
                  <a:pt x="1026959" y="914927"/>
                </a:lnTo>
                <a:lnTo>
                  <a:pt x="0" y="91492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767898" y="4679444"/>
            <a:ext cx="4190475" cy="3106189"/>
          </a:xfrm>
          <a:custGeom>
            <a:avLst/>
            <a:gdLst/>
            <a:ahLst/>
            <a:cxnLst/>
            <a:rect r="r" b="b" t="t" l="l"/>
            <a:pathLst>
              <a:path h="3106189" w="4190475">
                <a:moveTo>
                  <a:pt x="0" y="0"/>
                </a:moveTo>
                <a:lnTo>
                  <a:pt x="4190475" y="0"/>
                </a:lnTo>
                <a:lnTo>
                  <a:pt x="4190475" y="3106190"/>
                </a:lnTo>
                <a:lnTo>
                  <a:pt x="0" y="3106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57311" y="2946939"/>
            <a:ext cx="7375738" cy="7234697"/>
          </a:xfrm>
          <a:custGeom>
            <a:avLst/>
            <a:gdLst/>
            <a:ahLst/>
            <a:cxnLst/>
            <a:rect r="r" b="b" t="t" l="l"/>
            <a:pathLst>
              <a:path h="7234697" w="7375738">
                <a:moveTo>
                  <a:pt x="0" y="0"/>
                </a:moveTo>
                <a:lnTo>
                  <a:pt x="7375738" y="0"/>
                </a:lnTo>
                <a:lnTo>
                  <a:pt x="7375738" y="7234698"/>
                </a:lnTo>
                <a:lnTo>
                  <a:pt x="0" y="72346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4999"/>
            </a:blip>
            <a:stretch>
              <a:fillRect l="0" t="-2461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0090" y="3416692"/>
            <a:ext cx="6345080" cy="634508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5E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83925" y="3620538"/>
            <a:ext cx="5937411" cy="5937387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4570" t="0" r="-35522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8969390" y="2975514"/>
            <a:ext cx="8705689" cy="4222066"/>
            <a:chOff x="0" y="0"/>
            <a:chExt cx="1551923" cy="75264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51923" cy="752648"/>
            </a:xfrm>
            <a:custGeom>
              <a:avLst/>
              <a:gdLst/>
              <a:ahLst/>
              <a:cxnLst/>
              <a:rect r="r" b="b" t="t" l="l"/>
              <a:pathLst>
                <a:path h="752648" w="1551923">
                  <a:moveTo>
                    <a:pt x="17786" y="0"/>
                  </a:moveTo>
                  <a:lnTo>
                    <a:pt x="1534137" y="0"/>
                  </a:lnTo>
                  <a:cubicBezTo>
                    <a:pt x="1538854" y="0"/>
                    <a:pt x="1543378" y="1874"/>
                    <a:pt x="1546713" y="5209"/>
                  </a:cubicBezTo>
                  <a:cubicBezTo>
                    <a:pt x="1550049" y="8545"/>
                    <a:pt x="1551923" y="13069"/>
                    <a:pt x="1551923" y="17786"/>
                  </a:cubicBezTo>
                  <a:lnTo>
                    <a:pt x="1551923" y="734862"/>
                  </a:lnTo>
                  <a:cubicBezTo>
                    <a:pt x="1551923" y="739579"/>
                    <a:pt x="1550049" y="744103"/>
                    <a:pt x="1546713" y="747439"/>
                  </a:cubicBezTo>
                  <a:cubicBezTo>
                    <a:pt x="1543378" y="750774"/>
                    <a:pt x="1538854" y="752648"/>
                    <a:pt x="1534137" y="752648"/>
                  </a:cubicBezTo>
                  <a:lnTo>
                    <a:pt x="17786" y="752648"/>
                  </a:lnTo>
                  <a:cubicBezTo>
                    <a:pt x="13069" y="752648"/>
                    <a:pt x="8545" y="750774"/>
                    <a:pt x="5209" y="747439"/>
                  </a:cubicBezTo>
                  <a:cubicBezTo>
                    <a:pt x="1874" y="744103"/>
                    <a:pt x="0" y="739579"/>
                    <a:pt x="0" y="734862"/>
                  </a:cubicBezTo>
                  <a:lnTo>
                    <a:pt x="0" y="17786"/>
                  </a:lnTo>
                  <a:cubicBezTo>
                    <a:pt x="0" y="13069"/>
                    <a:pt x="1874" y="8545"/>
                    <a:pt x="5209" y="5209"/>
                  </a:cubicBezTo>
                  <a:cubicBezTo>
                    <a:pt x="8545" y="1874"/>
                    <a:pt x="13069" y="0"/>
                    <a:pt x="17786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551923" cy="7907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-10800000">
            <a:off x="16383945" y="1424562"/>
            <a:ext cx="577954" cy="439245"/>
          </a:xfrm>
          <a:custGeom>
            <a:avLst/>
            <a:gdLst/>
            <a:ahLst/>
            <a:cxnLst/>
            <a:rect r="r" b="b" t="t" l="l"/>
            <a:pathLst>
              <a:path h="439245" w="577954">
                <a:moveTo>
                  <a:pt x="0" y="0"/>
                </a:moveTo>
                <a:lnTo>
                  <a:pt x="577954" y="0"/>
                </a:lnTo>
                <a:lnTo>
                  <a:pt x="577954" y="439244"/>
                </a:lnTo>
                <a:lnTo>
                  <a:pt x="0" y="4392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434537" y="6511424"/>
            <a:ext cx="889870" cy="852034"/>
          </a:xfrm>
          <a:custGeom>
            <a:avLst/>
            <a:gdLst/>
            <a:ahLst/>
            <a:cxnLst/>
            <a:rect r="r" b="b" t="t" l="l"/>
            <a:pathLst>
              <a:path h="852034" w="889870">
                <a:moveTo>
                  <a:pt x="0" y="0"/>
                </a:moveTo>
                <a:lnTo>
                  <a:pt x="889870" y="0"/>
                </a:lnTo>
                <a:lnTo>
                  <a:pt x="889870" y="852034"/>
                </a:lnTo>
                <a:lnTo>
                  <a:pt x="0" y="8520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083621" y="568715"/>
            <a:ext cx="1771539" cy="1578280"/>
          </a:xfrm>
          <a:custGeom>
            <a:avLst/>
            <a:gdLst/>
            <a:ahLst/>
            <a:cxnLst/>
            <a:rect r="r" b="b" t="t" l="l"/>
            <a:pathLst>
              <a:path h="1578280" w="1771539">
                <a:moveTo>
                  <a:pt x="0" y="0"/>
                </a:moveTo>
                <a:lnTo>
                  <a:pt x="1771538" y="0"/>
                </a:lnTo>
                <a:lnTo>
                  <a:pt x="1771538" y="1578280"/>
                </a:lnTo>
                <a:lnTo>
                  <a:pt x="0" y="15782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625739" y="1239580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219671"/>
                </a:solidFill>
                <a:latin typeface="Fredoka"/>
                <a:ea typeface="Fredoka"/>
                <a:cs typeface="Fredoka"/>
                <a:sym typeface="Fredoka"/>
              </a:rPr>
              <a:t>Homwork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25739" y="1946970"/>
            <a:ext cx="5662310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Extension Task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559779" y="3597601"/>
            <a:ext cx="6028411" cy="556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399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Food Diary Worksheet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634985" y="4688969"/>
            <a:ext cx="7485740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FAF5EF"/>
                </a:solidFill>
                <a:latin typeface="Garet"/>
                <a:ea typeface="Garet"/>
                <a:cs typeface="Garet"/>
                <a:sym typeface="Garet"/>
              </a:rPr>
              <a:t>Track your meals for a day.  Reflect on what you ate and how it made you feel.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5760362" y="-130675"/>
            <a:ext cx="4190475" cy="3106189"/>
          </a:xfrm>
          <a:custGeom>
            <a:avLst/>
            <a:gdLst/>
            <a:ahLst/>
            <a:cxnLst/>
            <a:rect r="r" b="b" t="t" l="l"/>
            <a:pathLst>
              <a:path h="3106189" w="4190475">
                <a:moveTo>
                  <a:pt x="0" y="0"/>
                </a:moveTo>
                <a:lnTo>
                  <a:pt x="4190475" y="0"/>
                </a:lnTo>
                <a:lnTo>
                  <a:pt x="4190475" y="3106189"/>
                </a:lnTo>
                <a:lnTo>
                  <a:pt x="0" y="31061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-1865441" y="-308473"/>
            <a:ext cx="10557655" cy="10903946"/>
            <a:chOff x="0" y="0"/>
            <a:chExt cx="6350000" cy="65582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2"/>
              <a:stretch>
                <a:fillRect l="-27567" t="0" r="-27567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9849209" y="4045358"/>
            <a:ext cx="6963264" cy="2590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605E5E"/>
                </a:solidFill>
                <a:latin typeface="Garet"/>
                <a:ea typeface="Garet"/>
                <a:cs typeface="Garet"/>
                <a:sym typeface="Garet"/>
              </a:rPr>
              <a:t>Identify the key nutrients (fats, proteins, carbohydrates, water, vitamins, and minerals) provided by foods and beverages and explain their importance for health.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994601" y="1028700"/>
            <a:ext cx="602309" cy="576700"/>
          </a:xfrm>
          <a:custGeom>
            <a:avLst/>
            <a:gdLst/>
            <a:ahLst/>
            <a:cxnLst/>
            <a:rect r="r" b="b" t="t" l="l"/>
            <a:pathLst>
              <a:path h="576700" w="602309">
                <a:moveTo>
                  <a:pt x="0" y="0"/>
                </a:moveTo>
                <a:lnTo>
                  <a:pt x="602309" y="0"/>
                </a:lnTo>
                <a:lnTo>
                  <a:pt x="602309" y="576700"/>
                </a:lnTo>
                <a:lnTo>
                  <a:pt x="0" y="5767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250856">
            <a:off x="16661895" y="8121386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5" y="0"/>
                </a:lnTo>
                <a:lnTo>
                  <a:pt x="301155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1211978">
            <a:off x="15930059" y="1587833"/>
            <a:ext cx="360706" cy="315618"/>
            <a:chOff x="0" y="0"/>
            <a:chExt cx="812800" cy="711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055133" y="-308473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849209" y="2929317"/>
            <a:ext cx="5662310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69"/>
              </a:lnSpc>
            </a:pPr>
            <a:r>
              <a:rPr lang="en-US" sz="4499">
                <a:solidFill>
                  <a:srgbClr val="219671"/>
                </a:solidFill>
                <a:latin typeface="Fredoka"/>
                <a:ea typeface="Fredoka"/>
                <a:cs typeface="Fredoka"/>
                <a:sym typeface="Fredoka"/>
              </a:rPr>
              <a:t>Learning Objective: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2395252"/>
            <a:ext cx="17379765" cy="17069773"/>
            <a:chOff x="0" y="0"/>
            <a:chExt cx="827561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7561" cy="812800"/>
            </a:xfrm>
            <a:custGeom>
              <a:avLst/>
              <a:gdLst/>
              <a:ahLst/>
              <a:cxnLst/>
              <a:rect r="r" b="b" t="t" l="l"/>
              <a:pathLst>
                <a:path h="812800" w="827561">
                  <a:moveTo>
                    <a:pt x="413780" y="0"/>
                  </a:moveTo>
                  <a:cubicBezTo>
                    <a:pt x="185256" y="0"/>
                    <a:pt x="0" y="181951"/>
                    <a:pt x="0" y="406400"/>
                  </a:cubicBezTo>
                  <a:cubicBezTo>
                    <a:pt x="0" y="630849"/>
                    <a:pt x="185256" y="812800"/>
                    <a:pt x="413780" y="812800"/>
                  </a:cubicBezTo>
                  <a:cubicBezTo>
                    <a:pt x="642305" y="812800"/>
                    <a:pt x="827561" y="630849"/>
                    <a:pt x="827561" y="406400"/>
                  </a:cubicBezTo>
                  <a:cubicBezTo>
                    <a:pt x="827561" y="181951"/>
                    <a:pt x="642305" y="0"/>
                    <a:pt x="41378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219671"/>
              </a:solidFill>
              <a:prstDash val="sysDot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7584" y="38100"/>
              <a:ext cx="672393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114791" y="-53663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0"/>
                </a:moveTo>
                <a:lnTo>
                  <a:pt x="4772304" y="0"/>
                </a:lnTo>
                <a:lnTo>
                  <a:pt x="4772304" y="3537471"/>
                </a:lnTo>
                <a:lnTo>
                  <a:pt x="0" y="3537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175851" y="2174851"/>
            <a:ext cx="8112149" cy="8112149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0" y="6350000"/>
                  </a:moveTo>
                  <a:lnTo>
                    <a:pt x="6350000" y="6350000"/>
                  </a:lnTo>
                  <a:lnTo>
                    <a:pt x="6350000" y="0"/>
                  </a:lnTo>
                  <a:cubicBezTo>
                    <a:pt x="2843530" y="0"/>
                    <a:pt x="0" y="2843530"/>
                    <a:pt x="0" y="6350000"/>
                  </a:cubicBezTo>
                  <a:close/>
                </a:path>
              </a:pathLst>
            </a:custGeom>
            <a:blipFill>
              <a:blip r:embed="rId4"/>
              <a:stretch>
                <a:fillRect l="-42820" t="0" r="-6992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3325173" y="2931247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1"/>
                </a:lnTo>
                <a:lnTo>
                  <a:pt x="0" y="10682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230949" y="1344977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3250856">
            <a:off x="11933772" y="3517440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2" y="0"/>
                </a:lnTo>
                <a:lnTo>
                  <a:pt x="251672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1211978">
            <a:off x="10425837" y="4842889"/>
            <a:ext cx="301439" cy="263759"/>
            <a:chOff x="0" y="0"/>
            <a:chExt cx="812800" cy="711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2007582" y="7519725"/>
            <a:ext cx="1059953" cy="1059953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2320951" y="7824651"/>
            <a:ext cx="433216" cy="431050"/>
          </a:xfrm>
          <a:custGeom>
            <a:avLst/>
            <a:gdLst/>
            <a:ahLst/>
            <a:cxnLst/>
            <a:rect r="r" b="b" t="t" l="l"/>
            <a:pathLst>
              <a:path h="431050" w="433216">
                <a:moveTo>
                  <a:pt x="0" y="0"/>
                </a:moveTo>
                <a:lnTo>
                  <a:pt x="433215" y="0"/>
                </a:lnTo>
                <a:lnTo>
                  <a:pt x="433215" y="431050"/>
                </a:lnTo>
                <a:lnTo>
                  <a:pt x="0" y="4310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2180099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What are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2992264"/>
            <a:ext cx="5662310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219671"/>
                </a:solidFill>
                <a:latin typeface="Fredoka"/>
                <a:ea typeface="Fredoka"/>
                <a:cs typeface="Fredoka"/>
                <a:sym typeface="Fredoka"/>
              </a:rPr>
              <a:t>Nutrients?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4058282"/>
            <a:ext cx="8115300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Nutrients are substances in food that help us grow, stay healthy, and have energy.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372335" y="7453685"/>
            <a:ext cx="5554702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Just like a car needs the right fuel to run, our bodies need the right nutrients to work their best!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372335" y="6980472"/>
            <a:ext cx="5111377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Fuel for the Body!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935543" y="3429000"/>
            <a:ext cx="6352457" cy="3429000"/>
          </a:xfrm>
          <a:custGeom>
            <a:avLst/>
            <a:gdLst/>
            <a:ahLst/>
            <a:cxnLst/>
            <a:rect r="r" b="b" t="t" l="l"/>
            <a:pathLst>
              <a:path h="3429000" w="6352457">
                <a:moveTo>
                  <a:pt x="0" y="0"/>
                </a:moveTo>
                <a:lnTo>
                  <a:pt x="6352457" y="0"/>
                </a:lnTo>
                <a:lnTo>
                  <a:pt x="6352457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1713" r="0" b="-1171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618324" y="6858000"/>
            <a:ext cx="6352457" cy="3429000"/>
          </a:xfrm>
          <a:custGeom>
            <a:avLst/>
            <a:gdLst/>
            <a:ahLst/>
            <a:cxnLst/>
            <a:rect r="r" b="b" t="t" l="l"/>
            <a:pathLst>
              <a:path h="3429000" w="6352457">
                <a:moveTo>
                  <a:pt x="0" y="0"/>
                </a:moveTo>
                <a:lnTo>
                  <a:pt x="6352457" y="0"/>
                </a:lnTo>
                <a:lnTo>
                  <a:pt x="6352457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73" r="0" b="-23385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583086" y="0"/>
            <a:ext cx="7086590" cy="3429000"/>
          </a:xfrm>
          <a:custGeom>
            <a:avLst/>
            <a:gdLst/>
            <a:ahLst/>
            <a:cxnLst/>
            <a:rect r="r" b="b" t="t" l="l"/>
            <a:pathLst>
              <a:path h="3429000" w="7086590">
                <a:moveTo>
                  <a:pt x="0" y="0"/>
                </a:moveTo>
                <a:lnTo>
                  <a:pt x="7086590" y="0"/>
                </a:lnTo>
                <a:lnTo>
                  <a:pt x="708659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8974" r="0" b="-18974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935543" y="0"/>
            <a:ext cx="6352457" cy="3429000"/>
            <a:chOff x="0" y="0"/>
            <a:chExt cx="1358062" cy="73307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58062" cy="733070"/>
            </a:xfrm>
            <a:custGeom>
              <a:avLst/>
              <a:gdLst/>
              <a:ahLst/>
              <a:cxnLst/>
              <a:rect r="r" b="b" t="t" l="l"/>
              <a:pathLst>
                <a:path h="733070" w="1358062">
                  <a:moveTo>
                    <a:pt x="0" y="0"/>
                  </a:moveTo>
                  <a:lnTo>
                    <a:pt x="1358062" y="0"/>
                  </a:lnTo>
                  <a:lnTo>
                    <a:pt x="1358062" y="733070"/>
                  </a:lnTo>
                  <a:lnTo>
                    <a:pt x="0" y="73307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358062" cy="7711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583086" y="3429000"/>
            <a:ext cx="6387695" cy="3429000"/>
            <a:chOff x="0" y="0"/>
            <a:chExt cx="1534410" cy="82369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34411" cy="823692"/>
            </a:xfrm>
            <a:custGeom>
              <a:avLst/>
              <a:gdLst/>
              <a:ahLst/>
              <a:cxnLst/>
              <a:rect r="r" b="b" t="t" l="l"/>
              <a:pathLst>
                <a:path h="823692" w="1534411">
                  <a:moveTo>
                    <a:pt x="0" y="0"/>
                  </a:moveTo>
                  <a:lnTo>
                    <a:pt x="1534411" y="0"/>
                  </a:lnTo>
                  <a:lnTo>
                    <a:pt x="1534411" y="823692"/>
                  </a:lnTo>
                  <a:lnTo>
                    <a:pt x="0" y="823692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534410" cy="8617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935543" y="6858000"/>
            <a:ext cx="6352457" cy="3429000"/>
            <a:chOff x="0" y="0"/>
            <a:chExt cx="1358062" cy="73307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58062" cy="733070"/>
            </a:xfrm>
            <a:custGeom>
              <a:avLst/>
              <a:gdLst/>
              <a:ahLst/>
              <a:cxnLst/>
              <a:rect r="r" b="b" t="t" l="l"/>
              <a:pathLst>
                <a:path h="733070" w="1358062">
                  <a:moveTo>
                    <a:pt x="0" y="0"/>
                  </a:moveTo>
                  <a:lnTo>
                    <a:pt x="1358062" y="0"/>
                  </a:lnTo>
                  <a:lnTo>
                    <a:pt x="1358062" y="733070"/>
                  </a:lnTo>
                  <a:lnTo>
                    <a:pt x="0" y="73307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358062" cy="7711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5583086" y="0"/>
            <a:ext cx="6352457" cy="3429000"/>
          </a:xfrm>
          <a:custGeom>
            <a:avLst/>
            <a:gdLst/>
            <a:ahLst/>
            <a:cxnLst/>
            <a:rect r="r" b="b" t="t" l="l"/>
            <a:pathLst>
              <a:path h="3429000" w="6352457">
                <a:moveTo>
                  <a:pt x="0" y="0"/>
                </a:moveTo>
                <a:lnTo>
                  <a:pt x="6352457" y="0"/>
                </a:lnTo>
                <a:lnTo>
                  <a:pt x="6352457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3460" r="0" b="-19966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-5400000">
            <a:off x="10897218" y="1229948"/>
            <a:ext cx="1107546" cy="969103"/>
            <a:chOff x="0" y="0"/>
            <a:chExt cx="812800" cy="7112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5618324" y="6858000"/>
            <a:ext cx="6381306" cy="3429000"/>
          </a:xfrm>
          <a:custGeom>
            <a:avLst/>
            <a:gdLst/>
            <a:ahLst/>
            <a:cxnLst/>
            <a:rect r="r" b="b" t="t" l="l"/>
            <a:pathLst>
              <a:path h="3429000" w="6381306">
                <a:moveTo>
                  <a:pt x="0" y="0"/>
                </a:moveTo>
                <a:lnTo>
                  <a:pt x="6381306" y="0"/>
                </a:lnTo>
                <a:lnTo>
                  <a:pt x="6381306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1691" r="0" b="-12296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-5400000">
            <a:off x="10970830" y="8087948"/>
            <a:ext cx="1107546" cy="969103"/>
            <a:chOff x="0" y="0"/>
            <a:chExt cx="812800" cy="7112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1935543" y="3419181"/>
            <a:ext cx="6342932" cy="3450442"/>
          </a:xfrm>
          <a:custGeom>
            <a:avLst/>
            <a:gdLst/>
            <a:ahLst/>
            <a:cxnLst/>
            <a:rect r="r" b="b" t="t" l="l"/>
            <a:pathLst>
              <a:path h="3450442" w="6342932">
                <a:moveTo>
                  <a:pt x="0" y="0"/>
                </a:moveTo>
                <a:lnTo>
                  <a:pt x="6342932" y="0"/>
                </a:lnTo>
                <a:lnTo>
                  <a:pt x="6342932" y="3450441"/>
                </a:lnTo>
                <a:lnTo>
                  <a:pt x="0" y="345044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6249" r="0" b="-6226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5400000">
            <a:off x="11856796" y="4658948"/>
            <a:ext cx="1107546" cy="969103"/>
            <a:chOff x="0" y="0"/>
            <a:chExt cx="812800" cy="7112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686723" y="3369557"/>
            <a:ext cx="602309" cy="576700"/>
          </a:xfrm>
          <a:custGeom>
            <a:avLst/>
            <a:gdLst/>
            <a:ahLst/>
            <a:cxnLst/>
            <a:rect r="r" b="b" t="t" l="l"/>
            <a:pathLst>
              <a:path h="576700" w="602309">
                <a:moveTo>
                  <a:pt x="0" y="0"/>
                </a:moveTo>
                <a:lnTo>
                  <a:pt x="602310" y="0"/>
                </a:lnTo>
                <a:lnTo>
                  <a:pt x="602310" y="576701"/>
                </a:lnTo>
                <a:lnTo>
                  <a:pt x="0" y="5767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-1211978">
            <a:off x="4278683" y="3500099"/>
            <a:ext cx="360706" cy="315618"/>
            <a:chOff x="0" y="0"/>
            <a:chExt cx="812800" cy="7112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-1211978">
            <a:off x="1985164" y="2704721"/>
            <a:ext cx="360706" cy="315618"/>
            <a:chOff x="0" y="0"/>
            <a:chExt cx="812800" cy="7112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0">
            <a:off x="429166" y="8594522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1"/>
                </a:lnTo>
                <a:lnTo>
                  <a:pt x="0" y="10682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2669676" y="590172"/>
            <a:ext cx="4978683" cy="219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49"/>
              </a:lnSpc>
            </a:pPr>
            <a:r>
              <a:rPr lang="en-US" sz="449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1 - Fats </a:t>
            </a:r>
          </a:p>
          <a:p>
            <a:pPr algn="l">
              <a:lnSpc>
                <a:spcPts val="5849"/>
              </a:lnSpc>
            </a:pPr>
          </a:p>
          <a:p>
            <a:pPr algn="l">
              <a:lnSpc>
                <a:spcPts val="5849"/>
              </a:lnSpc>
            </a:pPr>
            <a:r>
              <a:rPr lang="en-US" sz="4499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2 - Proteins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287592" y="4010025"/>
            <a:ext cx="5198638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45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3 - Carbohydrates </a:t>
            </a:r>
          </a:p>
          <a:p>
            <a:pPr algn="l">
              <a:lnSpc>
                <a:spcPts val="5850"/>
              </a:lnSpc>
            </a:pPr>
          </a:p>
          <a:p>
            <a:pPr algn="l">
              <a:lnSpc>
                <a:spcPts val="5850"/>
              </a:lnSpc>
            </a:pPr>
            <a:r>
              <a:rPr lang="en-US" sz="45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4 - Water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48514" y="4633667"/>
            <a:ext cx="4234273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219671"/>
                </a:solidFill>
                <a:latin typeface="Fredoka"/>
                <a:ea typeface="Fredoka"/>
                <a:cs typeface="Fredoka"/>
                <a:sym typeface="Fredoka"/>
              </a:rPr>
              <a:t>The Six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67564" y="5569657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Key Nutrients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669676" y="7429500"/>
            <a:ext cx="4978683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45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5 - Vitamins </a:t>
            </a:r>
          </a:p>
          <a:p>
            <a:pPr algn="l">
              <a:lnSpc>
                <a:spcPts val="5850"/>
              </a:lnSpc>
            </a:pPr>
          </a:p>
          <a:p>
            <a:pPr algn="l">
              <a:lnSpc>
                <a:spcPts val="5850"/>
              </a:lnSpc>
            </a:pPr>
            <a:r>
              <a:rPr lang="en-US" sz="4500">
                <a:solidFill>
                  <a:srgbClr val="FFFFFF"/>
                </a:solidFill>
                <a:latin typeface="Fredoka"/>
                <a:ea typeface="Fredoka"/>
                <a:cs typeface="Fredoka"/>
                <a:sym typeface="Fredoka"/>
              </a:rPr>
              <a:t>6 - Minerals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4332" y="1608801"/>
            <a:ext cx="7236900" cy="7069397"/>
            <a:chOff x="0" y="0"/>
            <a:chExt cx="4828540" cy="4716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2"/>
              <a:stretch>
                <a:fillRect l="-23271" t="0" r="-23271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838318" y="2530265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Fats</a:t>
            </a:r>
          </a:p>
        </p:txBody>
      </p:sp>
      <p:sp>
        <p:nvSpPr>
          <p:cNvPr name="AutoShape 5" id="5"/>
          <p:cNvSpPr/>
          <p:nvPr/>
        </p:nvSpPr>
        <p:spPr>
          <a:xfrm>
            <a:off x="12239801" y="4044255"/>
            <a:ext cx="4090756" cy="0"/>
          </a:xfrm>
          <a:prstGeom prst="line">
            <a:avLst/>
          </a:prstGeom>
          <a:ln cap="flat" w="38100">
            <a:solidFill>
              <a:srgbClr val="219671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9838318" y="6973798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38318" y="7727269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3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838318" y="8466460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-79522" y="674952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0">
            <a:off x="13515696" y="134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3537471"/>
                </a:moveTo>
                <a:lnTo>
                  <a:pt x="4772304" y="3537471"/>
                </a:lnTo>
                <a:lnTo>
                  <a:pt x="4772304" y="0"/>
                </a:lnTo>
                <a:lnTo>
                  <a:pt x="0" y="0"/>
                </a:lnTo>
                <a:lnTo>
                  <a:pt x="0" y="3537471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5400000">
            <a:off x="10933898" y="2538576"/>
            <a:ext cx="696536" cy="2973258"/>
            <a:chOff x="0" y="0"/>
            <a:chExt cx="183450" cy="7830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3450" cy="783080"/>
            </a:xfrm>
            <a:custGeom>
              <a:avLst/>
              <a:gdLst/>
              <a:ahLst/>
              <a:cxnLst/>
              <a:rect r="r" b="b" t="t" l="l"/>
              <a:pathLst>
                <a:path h="783080" w="183450">
                  <a:moveTo>
                    <a:pt x="91725" y="0"/>
                  </a:moveTo>
                  <a:lnTo>
                    <a:pt x="91725" y="0"/>
                  </a:lnTo>
                  <a:cubicBezTo>
                    <a:pt x="116052" y="0"/>
                    <a:pt x="139382" y="9664"/>
                    <a:pt x="156584" y="26866"/>
                  </a:cubicBezTo>
                  <a:cubicBezTo>
                    <a:pt x="173786" y="44067"/>
                    <a:pt x="183450" y="67398"/>
                    <a:pt x="183450" y="91725"/>
                  </a:cubicBezTo>
                  <a:lnTo>
                    <a:pt x="183450" y="691355"/>
                  </a:lnTo>
                  <a:cubicBezTo>
                    <a:pt x="183450" y="742014"/>
                    <a:pt x="142383" y="783080"/>
                    <a:pt x="91725" y="783080"/>
                  </a:cubicBezTo>
                  <a:lnTo>
                    <a:pt x="91725" y="783080"/>
                  </a:lnTo>
                  <a:cubicBezTo>
                    <a:pt x="67398" y="783080"/>
                    <a:pt x="44067" y="773416"/>
                    <a:pt x="26866" y="756215"/>
                  </a:cubicBezTo>
                  <a:cubicBezTo>
                    <a:pt x="9664" y="739013"/>
                    <a:pt x="0" y="715682"/>
                    <a:pt x="0" y="691355"/>
                  </a:cubicBezTo>
                  <a:lnTo>
                    <a:pt x="0" y="91725"/>
                  </a:lnTo>
                  <a:cubicBezTo>
                    <a:pt x="0" y="41067"/>
                    <a:pt x="41067" y="0"/>
                    <a:pt x="91725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83450" cy="821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053529" y="3865738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1" y="0"/>
                </a:lnTo>
                <a:lnTo>
                  <a:pt x="335721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6510557" y="1057365"/>
            <a:ext cx="2812449" cy="2812449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439"/>
                </a:lnSpc>
              </a:pPr>
              <a:r>
                <a:rPr lang="en-US" sz="9600">
                  <a:solidFill>
                    <a:srgbClr val="FFFFFF"/>
                  </a:solidFill>
                  <a:latin typeface="Fredoka"/>
                  <a:ea typeface="Fredoka"/>
                  <a:cs typeface="Fredoka"/>
                  <a:sym typeface="Fredoka"/>
                </a:rPr>
                <a:t>01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7112164" y="7858195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189437" y="9205460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3"/>
                </a:lnTo>
                <a:lnTo>
                  <a:pt x="0" y="48194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3250856">
            <a:off x="5776637" y="8912425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2" y="0"/>
                </a:lnTo>
                <a:lnTo>
                  <a:pt x="251672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-1211978">
            <a:off x="1446008" y="1301111"/>
            <a:ext cx="301439" cy="263759"/>
            <a:chOff x="0" y="0"/>
            <a:chExt cx="812800" cy="7112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9838318" y="4535398"/>
            <a:ext cx="6963264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Fats give our body energy and help protect our organs. They also support brain function and help absorb certain vitamins.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534040" y="6975916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Nuts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534040" y="7729387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Avocados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534040" y="8482858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Salmon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058400" y="-51495"/>
            <a:ext cx="8229600" cy="8229600"/>
            <a:chOff x="0" y="0"/>
            <a:chExt cx="6078220" cy="60782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078220" cy="6078220"/>
            </a:xfrm>
            <a:custGeom>
              <a:avLst/>
              <a:gdLst/>
              <a:ahLst/>
              <a:cxnLst/>
              <a:rect r="r" b="b" t="t" l="l"/>
              <a:pathLst>
                <a:path h="6078220" w="6078220">
                  <a:moveTo>
                    <a:pt x="0" y="0"/>
                  </a:moveTo>
                  <a:lnTo>
                    <a:pt x="2581910" y="0"/>
                  </a:lnTo>
                  <a:lnTo>
                    <a:pt x="4222750" y="1520190"/>
                  </a:lnTo>
                  <a:lnTo>
                    <a:pt x="6078220" y="2016760"/>
                  </a:lnTo>
                  <a:lnTo>
                    <a:pt x="6078220" y="6078220"/>
                  </a:lnTo>
                  <a:lnTo>
                    <a:pt x="4100830" y="5339080"/>
                  </a:lnTo>
                  <a:lnTo>
                    <a:pt x="3549650" y="5943600"/>
                  </a:lnTo>
                  <a:lnTo>
                    <a:pt x="0" y="5916930"/>
                  </a:lnTo>
                  <a:close/>
                </a:path>
              </a:pathLst>
            </a:custGeom>
            <a:blipFill>
              <a:blip r:embed="rId2"/>
              <a:stretch>
                <a:fillRect l="-61904" t="-42631" r="-25153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true" flipV="true" rot="0">
            <a:off x="4781960" y="6333669"/>
            <a:ext cx="5371838" cy="3981875"/>
          </a:xfrm>
          <a:custGeom>
            <a:avLst/>
            <a:gdLst/>
            <a:ahLst/>
            <a:cxnLst/>
            <a:rect r="r" b="b" t="t" l="l"/>
            <a:pathLst>
              <a:path h="3981875" w="5371838">
                <a:moveTo>
                  <a:pt x="5371838" y="3981875"/>
                </a:moveTo>
                <a:lnTo>
                  <a:pt x="0" y="3981875"/>
                </a:lnTo>
                <a:lnTo>
                  <a:pt x="0" y="0"/>
                </a:lnTo>
                <a:lnTo>
                  <a:pt x="5371838" y="0"/>
                </a:lnTo>
                <a:lnTo>
                  <a:pt x="5371838" y="398187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545746" y="480673"/>
            <a:ext cx="2812449" cy="2812449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439"/>
                </a:lnSpc>
              </a:pPr>
              <a:r>
                <a:rPr lang="en-US" sz="9600">
                  <a:solidFill>
                    <a:srgbClr val="FFFFFF"/>
                  </a:solidFill>
                  <a:latin typeface="Fredoka"/>
                  <a:ea typeface="Fredoka"/>
                  <a:cs typeface="Fredoka"/>
                  <a:sym typeface="Fredoka"/>
                </a:rPr>
                <a:t>02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554264" y="7179578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1"/>
                </a:lnTo>
                <a:lnTo>
                  <a:pt x="0" y="10682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584138" y="7872477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3250856">
            <a:off x="15629643" y="3000088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3" y="0"/>
                </a:lnTo>
                <a:lnTo>
                  <a:pt x="251673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1211978">
            <a:off x="6631806" y="1414608"/>
            <a:ext cx="301439" cy="263759"/>
            <a:chOff x="0" y="0"/>
            <a:chExt cx="812800" cy="711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211978">
            <a:off x="16492542" y="1643414"/>
            <a:ext cx="436531" cy="381965"/>
            <a:chOff x="0" y="0"/>
            <a:chExt cx="812800" cy="711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97814" y="5935498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97814" y="6688970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597814" y="7428160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97814" y="2155673"/>
            <a:ext cx="4473221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Proteins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82482" y="3290151"/>
            <a:ext cx="6963264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Proteins help build and repair muscles, tissues, and skin. They also support the immune system and provide energy when needed.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293536" y="5937616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Eggs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93536" y="6691087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Chicken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93536" y="7444559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Beans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14791" y="-53663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0"/>
                </a:moveTo>
                <a:lnTo>
                  <a:pt x="4772304" y="0"/>
                </a:lnTo>
                <a:lnTo>
                  <a:pt x="4772304" y="3537471"/>
                </a:lnTo>
                <a:lnTo>
                  <a:pt x="0" y="3537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868298" y="1675983"/>
            <a:ext cx="7391002" cy="6803124"/>
            <a:chOff x="0" y="0"/>
            <a:chExt cx="10348083" cy="9525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348083" cy="9525000"/>
            </a:xfrm>
            <a:custGeom>
              <a:avLst/>
              <a:gdLst/>
              <a:ahLst/>
              <a:cxnLst/>
              <a:rect r="r" b="b" t="t" l="l"/>
              <a:pathLst>
                <a:path h="9525000" w="10348083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351835" y="0"/>
                    <a:pt x="786454" y="0"/>
                  </a:cubicBezTo>
                  <a:lnTo>
                    <a:pt x="9561629" y="0"/>
                  </a:lnTo>
                  <a:cubicBezTo>
                    <a:pt x="9996248" y="0"/>
                    <a:pt x="10348083" y="217170"/>
                    <a:pt x="10348083" y="482600"/>
                  </a:cubicBezTo>
                  <a:lnTo>
                    <a:pt x="10348083" y="9042400"/>
                  </a:lnTo>
                  <a:cubicBezTo>
                    <a:pt x="10348083" y="9309100"/>
                    <a:pt x="9996248" y="9525000"/>
                    <a:pt x="9561629" y="9525000"/>
                  </a:cubicBezTo>
                  <a:lnTo>
                    <a:pt x="786454" y="9525000"/>
                  </a:lnTo>
                  <a:cubicBezTo>
                    <a:pt x="353904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4"/>
              <a:stretch>
                <a:fillRect l="-19077" t="0" r="-19077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3044439" y="6187372"/>
            <a:ext cx="254140" cy="281595"/>
          </a:xfrm>
          <a:custGeom>
            <a:avLst/>
            <a:gdLst/>
            <a:ahLst/>
            <a:cxnLst/>
            <a:rect r="r" b="b" t="t" l="l"/>
            <a:pathLst>
              <a:path h="281595" w="254140">
                <a:moveTo>
                  <a:pt x="0" y="0"/>
                </a:moveTo>
                <a:lnTo>
                  <a:pt x="254140" y="0"/>
                </a:lnTo>
                <a:lnTo>
                  <a:pt x="254140" y="281595"/>
                </a:lnTo>
                <a:lnTo>
                  <a:pt x="0" y="2815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044439" y="7920522"/>
            <a:ext cx="254140" cy="281595"/>
          </a:xfrm>
          <a:custGeom>
            <a:avLst/>
            <a:gdLst/>
            <a:ahLst/>
            <a:cxnLst/>
            <a:rect r="r" b="b" t="t" l="l"/>
            <a:pathLst>
              <a:path h="281595" w="254140">
                <a:moveTo>
                  <a:pt x="0" y="0"/>
                </a:moveTo>
                <a:lnTo>
                  <a:pt x="254140" y="0"/>
                </a:lnTo>
                <a:lnTo>
                  <a:pt x="254140" y="281596"/>
                </a:lnTo>
                <a:lnTo>
                  <a:pt x="0" y="2815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296935" y="1479438"/>
            <a:ext cx="602309" cy="576700"/>
          </a:xfrm>
          <a:custGeom>
            <a:avLst/>
            <a:gdLst/>
            <a:ahLst/>
            <a:cxnLst/>
            <a:rect r="r" b="b" t="t" l="l"/>
            <a:pathLst>
              <a:path h="576700" w="602309">
                <a:moveTo>
                  <a:pt x="0" y="0"/>
                </a:moveTo>
                <a:lnTo>
                  <a:pt x="602309" y="0"/>
                </a:lnTo>
                <a:lnTo>
                  <a:pt x="602309" y="576701"/>
                </a:lnTo>
                <a:lnTo>
                  <a:pt x="0" y="5767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3250856">
            <a:off x="14635986" y="8375723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4" y="0"/>
                </a:lnTo>
                <a:lnTo>
                  <a:pt x="301154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-1211978">
            <a:off x="10948029" y="2869388"/>
            <a:ext cx="360706" cy="315618"/>
            <a:chOff x="0" y="0"/>
            <a:chExt cx="812800" cy="711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3" id="13"/>
          <p:cNvSpPr/>
          <p:nvPr/>
        </p:nvSpPr>
        <p:spPr>
          <a:xfrm>
            <a:off x="3881881" y="3435041"/>
            <a:ext cx="4090756" cy="0"/>
          </a:xfrm>
          <a:prstGeom prst="line">
            <a:avLst/>
          </a:prstGeom>
          <a:ln cap="flat" w="38100">
            <a:solidFill>
              <a:srgbClr val="219671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1480397" y="6488409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80397" y="7241880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80397" y="7981071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-5400000">
            <a:off x="2575977" y="1929362"/>
            <a:ext cx="696536" cy="2973258"/>
            <a:chOff x="0" y="0"/>
            <a:chExt cx="183450" cy="7830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83450" cy="783080"/>
            </a:xfrm>
            <a:custGeom>
              <a:avLst/>
              <a:gdLst/>
              <a:ahLst/>
              <a:cxnLst/>
              <a:rect r="r" b="b" t="t" l="l"/>
              <a:pathLst>
                <a:path h="783080" w="183450">
                  <a:moveTo>
                    <a:pt x="91725" y="0"/>
                  </a:moveTo>
                  <a:lnTo>
                    <a:pt x="91725" y="0"/>
                  </a:lnTo>
                  <a:cubicBezTo>
                    <a:pt x="116052" y="0"/>
                    <a:pt x="139382" y="9664"/>
                    <a:pt x="156584" y="26866"/>
                  </a:cubicBezTo>
                  <a:cubicBezTo>
                    <a:pt x="173786" y="44067"/>
                    <a:pt x="183450" y="67398"/>
                    <a:pt x="183450" y="91725"/>
                  </a:cubicBezTo>
                  <a:lnTo>
                    <a:pt x="183450" y="691355"/>
                  </a:lnTo>
                  <a:cubicBezTo>
                    <a:pt x="183450" y="742014"/>
                    <a:pt x="142383" y="783080"/>
                    <a:pt x="91725" y="783080"/>
                  </a:cubicBezTo>
                  <a:lnTo>
                    <a:pt x="91725" y="783080"/>
                  </a:lnTo>
                  <a:cubicBezTo>
                    <a:pt x="67398" y="783080"/>
                    <a:pt x="44067" y="773416"/>
                    <a:pt x="26866" y="756215"/>
                  </a:cubicBezTo>
                  <a:cubicBezTo>
                    <a:pt x="9664" y="739013"/>
                    <a:pt x="0" y="715682"/>
                    <a:pt x="0" y="691355"/>
                  </a:cubicBezTo>
                  <a:lnTo>
                    <a:pt x="0" y="91725"/>
                  </a:lnTo>
                  <a:cubicBezTo>
                    <a:pt x="0" y="41067"/>
                    <a:pt x="41067" y="0"/>
                    <a:pt x="91725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83450" cy="821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437616" y="2008029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Carbohydrates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501190" y="8485707"/>
            <a:ext cx="2215617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true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School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480397" y="3973809"/>
            <a:ext cx="6963264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Carbohydrates are the body’s main source of energy. They help fuel your brain, muscles, and all your daily activities.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176119" y="6488409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Bread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176119" y="7241880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Rice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176119" y="7995352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Bananas 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9144000" y="6866305"/>
            <a:ext cx="2812449" cy="2812449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439"/>
                </a:lnSpc>
              </a:pPr>
              <a:r>
                <a:rPr lang="en-US" sz="9600">
                  <a:solidFill>
                    <a:srgbClr val="FFFFFF"/>
                  </a:solidFill>
                  <a:latin typeface="Fredoka"/>
                  <a:ea typeface="Fredoka"/>
                  <a:cs typeface="Fredoka"/>
                  <a:sym typeface="Fredoka"/>
                </a:rPr>
                <a:t>03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-446261" y="5365224"/>
            <a:ext cx="2370296" cy="1756982"/>
          </a:xfrm>
          <a:custGeom>
            <a:avLst/>
            <a:gdLst/>
            <a:ahLst/>
            <a:cxnLst/>
            <a:rect r="r" b="b" t="t" l="l"/>
            <a:pathLst>
              <a:path h="1756982" w="2370296">
                <a:moveTo>
                  <a:pt x="2370295" y="1756982"/>
                </a:moveTo>
                <a:lnTo>
                  <a:pt x="0" y="1756982"/>
                </a:lnTo>
                <a:lnTo>
                  <a:pt x="0" y="0"/>
                </a:lnTo>
                <a:lnTo>
                  <a:pt x="2370295" y="0"/>
                </a:lnTo>
                <a:lnTo>
                  <a:pt x="2370295" y="175698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25631" y="757769"/>
            <a:ext cx="2370296" cy="1756982"/>
          </a:xfrm>
          <a:custGeom>
            <a:avLst/>
            <a:gdLst/>
            <a:ahLst/>
            <a:cxnLst/>
            <a:rect r="r" b="b" t="t" l="l"/>
            <a:pathLst>
              <a:path h="1756982" w="2370296">
                <a:moveTo>
                  <a:pt x="0" y="0"/>
                </a:moveTo>
                <a:lnTo>
                  <a:pt x="2370296" y="0"/>
                </a:lnTo>
                <a:lnTo>
                  <a:pt x="2370296" y="1756982"/>
                </a:lnTo>
                <a:lnTo>
                  <a:pt x="0" y="1756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82880" y="-200961"/>
            <a:ext cx="14927138" cy="6046983"/>
            <a:chOff x="0" y="0"/>
            <a:chExt cx="6350000" cy="257238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-27686"/>
              <a:ext cx="6350000" cy="2600071"/>
            </a:xfrm>
            <a:custGeom>
              <a:avLst/>
              <a:gdLst/>
              <a:ahLst/>
              <a:cxnLst/>
              <a:rect r="r" b="b" t="t" l="l"/>
              <a:pathLst>
                <a:path h="2600071" w="6350000">
                  <a:moveTo>
                    <a:pt x="285369" y="34163"/>
                  </a:moveTo>
                  <a:cubicBezTo>
                    <a:pt x="128397" y="0"/>
                    <a:pt x="0" y="103505"/>
                    <a:pt x="0" y="264160"/>
                  </a:cubicBezTo>
                  <a:lnTo>
                    <a:pt x="0" y="2307971"/>
                  </a:lnTo>
                  <a:cubicBezTo>
                    <a:pt x="0" y="2468626"/>
                    <a:pt x="131445" y="2600071"/>
                    <a:pt x="292100" y="2600071"/>
                  </a:cubicBezTo>
                  <a:lnTo>
                    <a:pt x="6057900" y="2600071"/>
                  </a:lnTo>
                  <a:cubicBezTo>
                    <a:pt x="6218555" y="2600071"/>
                    <a:pt x="6350000" y="2468626"/>
                    <a:pt x="6350000" y="2307971"/>
                  </a:cubicBezTo>
                  <a:lnTo>
                    <a:pt x="6350000" y="1646936"/>
                  </a:lnTo>
                  <a:cubicBezTo>
                    <a:pt x="6350000" y="1486281"/>
                    <a:pt x="6221603" y="1326896"/>
                    <a:pt x="6064631" y="1292733"/>
                  </a:cubicBezTo>
                  <a:lnTo>
                    <a:pt x="285369" y="34163"/>
                  </a:lnTo>
                  <a:close/>
                </a:path>
              </a:pathLst>
            </a:custGeom>
            <a:blipFill>
              <a:blip r:embed="rId4"/>
              <a:stretch>
                <a:fillRect l="0" t="-56543" r="0" b="-7918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4579248" y="546756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250856">
            <a:off x="9424392" y="6123229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3" y="0"/>
                </a:lnTo>
                <a:lnTo>
                  <a:pt x="251673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1211978">
            <a:off x="5762083" y="5714143"/>
            <a:ext cx="301439" cy="263759"/>
            <a:chOff x="0" y="0"/>
            <a:chExt cx="812800" cy="711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9941987" y="106653"/>
            <a:ext cx="1002051" cy="892737"/>
          </a:xfrm>
          <a:custGeom>
            <a:avLst/>
            <a:gdLst/>
            <a:ahLst/>
            <a:cxnLst/>
            <a:rect r="r" b="b" t="t" l="l"/>
            <a:pathLst>
              <a:path h="892737" w="1002051">
                <a:moveTo>
                  <a:pt x="0" y="0"/>
                </a:moveTo>
                <a:lnTo>
                  <a:pt x="1002051" y="0"/>
                </a:lnTo>
                <a:lnTo>
                  <a:pt x="1002051" y="892737"/>
                </a:lnTo>
                <a:lnTo>
                  <a:pt x="0" y="8927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124602" y="7122206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124602" y="7875677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3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124602" y="8614868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34811" y="9098832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2" y="0"/>
                </a:lnTo>
                <a:lnTo>
                  <a:pt x="335722" y="318936"/>
                </a:lnTo>
                <a:lnTo>
                  <a:pt x="0" y="3189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09820" y="7305222"/>
            <a:ext cx="2310634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Water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844329" y="7065056"/>
            <a:ext cx="8546848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Water keeps your body hydrated and helps every organ function properly. It also helps transport nutrients to the cells.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820324" y="7124323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Water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820324" y="7877795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Cucumber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820324" y="8631266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Watermelon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3137875" y="999390"/>
            <a:ext cx="2812449" cy="2812449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439"/>
                </a:lnSpc>
              </a:pPr>
              <a:r>
                <a:rPr lang="en-US" sz="9600">
                  <a:solidFill>
                    <a:srgbClr val="FFFFFF"/>
                  </a:solidFill>
                  <a:latin typeface="Fredoka"/>
                  <a:ea typeface="Fredoka"/>
                  <a:cs typeface="Fredoka"/>
                  <a:sym typeface="Fredoka"/>
                </a:rPr>
                <a:t>04</a:t>
              </a:r>
            </a:p>
          </p:txBody>
        </p:sp>
      </p:grpSp>
      <p:sp>
        <p:nvSpPr>
          <p:cNvPr name="Freeform 24" id="24"/>
          <p:cNvSpPr/>
          <p:nvPr/>
        </p:nvSpPr>
        <p:spPr>
          <a:xfrm flipH="true" flipV="false" rot="0">
            <a:off x="14728190" y="388242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4332" y="1608801"/>
            <a:ext cx="7236900" cy="7069397"/>
            <a:chOff x="0" y="0"/>
            <a:chExt cx="4828540" cy="4716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2"/>
              <a:stretch>
                <a:fillRect l="-23271" t="0" r="-23271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838318" y="1779606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Vitamins</a:t>
            </a:r>
          </a:p>
        </p:txBody>
      </p:sp>
      <p:sp>
        <p:nvSpPr>
          <p:cNvPr name="AutoShape 5" id="5"/>
          <p:cNvSpPr/>
          <p:nvPr/>
        </p:nvSpPr>
        <p:spPr>
          <a:xfrm>
            <a:off x="12239801" y="3098403"/>
            <a:ext cx="4090756" cy="0"/>
          </a:xfrm>
          <a:prstGeom prst="line">
            <a:avLst/>
          </a:prstGeom>
          <a:ln cap="flat" w="38100">
            <a:solidFill>
              <a:srgbClr val="219671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9838318" y="6708914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3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38318" y="7462386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2"/>
                </a:lnTo>
                <a:lnTo>
                  <a:pt x="0" y="4538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838318" y="8201576"/>
            <a:ext cx="483747" cy="453842"/>
          </a:xfrm>
          <a:custGeom>
            <a:avLst/>
            <a:gdLst/>
            <a:ahLst/>
            <a:cxnLst/>
            <a:rect r="r" b="b" t="t" l="l"/>
            <a:pathLst>
              <a:path h="453842" w="483747">
                <a:moveTo>
                  <a:pt x="0" y="0"/>
                </a:moveTo>
                <a:lnTo>
                  <a:pt x="483746" y="0"/>
                </a:lnTo>
                <a:lnTo>
                  <a:pt x="483746" y="453843"/>
                </a:lnTo>
                <a:lnTo>
                  <a:pt x="0" y="4538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-79522" y="674952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true" rot="0">
            <a:off x="13515696" y="134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3537471"/>
                </a:moveTo>
                <a:lnTo>
                  <a:pt x="4772304" y="3537471"/>
                </a:lnTo>
                <a:lnTo>
                  <a:pt x="4772304" y="0"/>
                </a:lnTo>
                <a:lnTo>
                  <a:pt x="0" y="0"/>
                </a:lnTo>
                <a:lnTo>
                  <a:pt x="0" y="3537471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5400000">
            <a:off x="10933898" y="1592724"/>
            <a:ext cx="696536" cy="2973258"/>
            <a:chOff x="0" y="0"/>
            <a:chExt cx="183450" cy="7830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3450" cy="783080"/>
            </a:xfrm>
            <a:custGeom>
              <a:avLst/>
              <a:gdLst/>
              <a:ahLst/>
              <a:cxnLst/>
              <a:rect r="r" b="b" t="t" l="l"/>
              <a:pathLst>
                <a:path h="783080" w="183450">
                  <a:moveTo>
                    <a:pt x="91725" y="0"/>
                  </a:moveTo>
                  <a:lnTo>
                    <a:pt x="91725" y="0"/>
                  </a:lnTo>
                  <a:cubicBezTo>
                    <a:pt x="116052" y="0"/>
                    <a:pt x="139382" y="9664"/>
                    <a:pt x="156584" y="26866"/>
                  </a:cubicBezTo>
                  <a:cubicBezTo>
                    <a:pt x="173786" y="44067"/>
                    <a:pt x="183450" y="67398"/>
                    <a:pt x="183450" y="91725"/>
                  </a:cubicBezTo>
                  <a:lnTo>
                    <a:pt x="183450" y="691355"/>
                  </a:lnTo>
                  <a:cubicBezTo>
                    <a:pt x="183450" y="742014"/>
                    <a:pt x="142383" y="783080"/>
                    <a:pt x="91725" y="783080"/>
                  </a:cubicBezTo>
                  <a:lnTo>
                    <a:pt x="91725" y="783080"/>
                  </a:lnTo>
                  <a:cubicBezTo>
                    <a:pt x="67398" y="783080"/>
                    <a:pt x="44067" y="773416"/>
                    <a:pt x="26866" y="756215"/>
                  </a:cubicBezTo>
                  <a:cubicBezTo>
                    <a:pt x="9664" y="739013"/>
                    <a:pt x="0" y="715682"/>
                    <a:pt x="0" y="691355"/>
                  </a:cubicBezTo>
                  <a:lnTo>
                    <a:pt x="0" y="91725"/>
                  </a:lnTo>
                  <a:cubicBezTo>
                    <a:pt x="0" y="41067"/>
                    <a:pt x="41067" y="0"/>
                    <a:pt x="91725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83450" cy="821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053529" y="2919885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1" y="0"/>
                </a:lnTo>
                <a:lnTo>
                  <a:pt x="335721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6073814" y="7271974"/>
            <a:ext cx="2812449" cy="2812449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439"/>
                </a:lnSpc>
              </a:pPr>
              <a:r>
                <a:rPr lang="en-US" sz="9600">
                  <a:solidFill>
                    <a:srgbClr val="FFFFFF"/>
                  </a:solidFill>
                  <a:latin typeface="Fredoka"/>
                  <a:ea typeface="Fredoka"/>
                  <a:cs typeface="Fredoka"/>
                  <a:sym typeface="Fredoka"/>
                </a:rPr>
                <a:t>05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6902614" y="1370677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189437" y="9205460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3"/>
                </a:lnTo>
                <a:lnTo>
                  <a:pt x="0" y="48194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3250856">
            <a:off x="5776637" y="8912425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2" y="0"/>
                </a:lnTo>
                <a:lnTo>
                  <a:pt x="251672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-1211978">
            <a:off x="1446008" y="1301111"/>
            <a:ext cx="301439" cy="263759"/>
            <a:chOff x="0" y="0"/>
            <a:chExt cx="812800" cy="7112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19671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9838318" y="3651389"/>
            <a:ext cx="6963264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Vitamins boost your immune system, keep your skin and eyes healthy, and help your body release energy from food. They also play a role in healing wounds.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534040" y="6711032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Oranges (Vitamin C)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534040" y="7464503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Carrots (Vitamin A)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534040" y="8217975"/>
            <a:ext cx="6454686" cy="41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584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Milk (Vitamin D)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OTM412-ON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DAGZJOVyu0A</dc:identifier>
  <dcterms:modified xsi:type="dcterms:W3CDTF">2011-08-01T06:04:30Z</dcterms:modified>
  <cp:revision>1</cp:revision>
  <dc:title>G4 - M1 - L1</dc:title>
</cp:coreProperties>
</file>